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7" r:id="rId2"/>
    <p:sldId id="348" r:id="rId3"/>
    <p:sldId id="349" r:id="rId4"/>
    <p:sldId id="350" r:id="rId5"/>
    <p:sldId id="345" r:id="rId6"/>
    <p:sldId id="346" r:id="rId7"/>
    <p:sldId id="326" r:id="rId8"/>
    <p:sldId id="287" r:id="rId9"/>
    <p:sldId id="288" r:id="rId10"/>
    <p:sldId id="332" r:id="rId11"/>
    <p:sldId id="395" r:id="rId12"/>
    <p:sldId id="351" r:id="rId13"/>
    <p:sldId id="352" r:id="rId14"/>
    <p:sldId id="270" r:id="rId15"/>
    <p:sldId id="290" r:id="rId16"/>
    <p:sldId id="322" r:id="rId17"/>
    <p:sldId id="327" r:id="rId18"/>
    <p:sldId id="291" r:id="rId19"/>
    <p:sldId id="298" r:id="rId20"/>
    <p:sldId id="320" r:id="rId21"/>
    <p:sldId id="319" r:id="rId22"/>
    <p:sldId id="324" r:id="rId23"/>
    <p:sldId id="330" r:id="rId24"/>
    <p:sldId id="353" r:id="rId25"/>
    <p:sldId id="354" r:id="rId26"/>
    <p:sldId id="292" r:id="rId27"/>
    <p:sldId id="317" r:id="rId28"/>
    <p:sldId id="318" r:id="rId29"/>
    <p:sldId id="323" r:id="rId30"/>
    <p:sldId id="299" r:id="rId31"/>
    <p:sldId id="293" r:id="rId32"/>
    <p:sldId id="294" r:id="rId33"/>
    <p:sldId id="295" r:id="rId34"/>
    <p:sldId id="296" r:id="rId35"/>
    <p:sldId id="300" r:id="rId36"/>
    <p:sldId id="391" r:id="rId37"/>
    <p:sldId id="258" r:id="rId38"/>
    <p:sldId id="304" r:id="rId39"/>
    <p:sldId id="303" r:id="rId40"/>
    <p:sldId id="325" r:id="rId41"/>
    <p:sldId id="305" r:id="rId42"/>
    <p:sldId id="306" r:id="rId43"/>
    <p:sldId id="392" r:id="rId44"/>
    <p:sldId id="393" r:id="rId45"/>
    <p:sldId id="328" r:id="rId46"/>
    <p:sldId id="329" r:id="rId47"/>
    <p:sldId id="355" r:id="rId48"/>
    <p:sldId id="356" r:id="rId49"/>
    <p:sldId id="357" r:id="rId50"/>
    <p:sldId id="333" r:id="rId51"/>
    <p:sldId id="334" r:id="rId52"/>
    <p:sldId id="335" r:id="rId53"/>
    <p:sldId id="358" r:id="rId54"/>
    <p:sldId id="359" r:id="rId55"/>
    <p:sldId id="360" r:id="rId56"/>
    <p:sldId id="361" r:id="rId57"/>
    <p:sldId id="362" r:id="rId58"/>
    <p:sldId id="363" r:id="rId59"/>
    <p:sldId id="336" r:id="rId60"/>
    <p:sldId id="339" r:id="rId61"/>
    <p:sldId id="340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4" r:id="rId71"/>
    <p:sldId id="372" r:id="rId72"/>
    <p:sldId id="373" r:id="rId73"/>
    <p:sldId id="376" r:id="rId74"/>
    <p:sldId id="380" r:id="rId75"/>
    <p:sldId id="378" r:id="rId76"/>
    <p:sldId id="379" r:id="rId77"/>
    <p:sldId id="381" r:id="rId78"/>
    <p:sldId id="382" r:id="rId79"/>
    <p:sldId id="383" r:id="rId80"/>
    <p:sldId id="384" r:id="rId81"/>
    <p:sldId id="385" r:id="rId82"/>
    <p:sldId id="301" r:id="rId83"/>
    <p:sldId id="386" r:id="rId84"/>
    <p:sldId id="387" r:id="rId85"/>
    <p:sldId id="388" r:id="rId86"/>
    <p:sldId id="389" r:id="rId87"/>
    <p:sldId id="390" r:id="rId88"/>
    <p:sldId id="394" r:id="rId8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58"/>
    <p:restoredTop sz="79589"/>
  </p:normalViewPr>
  <p:slideViewPr>
    <p:cSldViewPr snapToGrid="0">
      <p:cViewPr varScale="1">
        <p:scale>
          <a:sx n="107" d="100"/>
          <a:sy n="107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0B111-90C9-244E-AEFF-9096D69CC73D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AD2C9-3DE8-8F45-85E4-1F1B17D512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34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AD2C9-3DE8-8F45-85E4-1F1B17D512F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84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2C4DA8"/>
                </a:solidFill>
              </a:rPr>
              <a:t>Экстремальный пример этно-исследования</a:t>
            </a:r>
            <a:r>
              <a:rPr lang="en-US" sz="1200" dirty="0">
                <a:solidFill>
                  <a:srgbClr val="2C4DA8"/>
                </a:solidFill>
              </a:rPr>
              <a:t>: </a:t>
            </a:r>
            <a:r>
              <a:rPr lang="ru-RU" sz="1200" b="1" dirty="0"/>
              <a:t>Кейс: </a:t>
            </a:r>
            <a:r>
              <a:rPr lang="en" sz="1200" b="1" dirty="0"/>
              <a:t>B2B-</a:t>
            </a:r>
            <a:r>
              <a:rPr lang="ru-RU" sz="1200" b="1" dirty="0"/>
              <a:t>продукт на заказной разработке: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Мы делали профессиональный продукт для бизнеса, но не могли увидеть, как им пользуются на самом деле.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Вместо этого мы полагались на отзывы от руководителей, которые до нас доходили искаженными. Из-за этого работа шла медленно, и всем было тяжело. Один смелый разработчик решил работать на позиции, связанной с нашим продуктом, чтобы лучше его понять. Через четыре месяца он помог сделать нашу работу намного продуктивнее.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AD2C9-3DE8-8F45-85E4-1F1B17D512F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61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AD2C9-3DE8-8F45-85E4-1F1B17D512F1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28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оценивать эффективность исследований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AD2C9-3DE8-8F45-85E4-1F1B17D512F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11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B67E4-D2C7-1C1C-3A11-157A877FB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7B5612-4A5A-F4D0-61D6-26FEF755C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68B6B2-4DAD-43B0-7EC5-ED7EF9AF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E93027-B7B8-4706-76E6-A348E2E3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F780C8-E92F-00F5-3B77-87707590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26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25FB0-29FE-8AA9-4A4A-549A9D90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CD3B83-4498-B43F-787E-FF96312FC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502D5D-A4A2-BC9C-F408-2AE5D27D0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1FE5B3-C452-CF99-44EA-086D8BC7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3A97A-DA55-2CCA-D130-68A51427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23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0579D4E-08B6-9B86-330E-CC1AED0C1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900556-C88A-9808-019A-7C6D8CBC6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D5962D-A3E6-A244-73C1-7EAA3A11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33679-F97B-359E-F866-9A29AEEB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364DB9-1CA1-7CF5-19E3-FC075622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6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65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B72BC-0CF3-2378-D6B5-883558DF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7CCFDD-C996-4063-D1B3-7518F00D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6AA5BA-E0AF-E80B-4733-7A8CF1C6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D99424-A541-A3BD-7950-E40AD01A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CB5D95-3681-5D83-AA81-A6ADC90E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47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818EB-5B64-0F1B-02F0-F5D00164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D29818-DC29-8D00-09E7-5D6732ED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E4A29D-DEB0-F418-78B8-9FE15E5B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DB7542-CF38-3AFE-A3C2-A8537959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4F60B1-64D7-C63E-B6AD-5D92F196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11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29B99-D397-E2E4-E413-5EA6243E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CFD167-76B8-8C73-3451-280FF77C7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5300F5-9712-6B21-DCBC-2360E5422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84EE1F-0859-06A5-E1C6-C2685B061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677439-9000-6E63-E81F-112322438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F94374-9ADE-C641-8E65-20D19521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5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22919-A862-A72A-F921-3EDE7C5D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E51197-5866-3968-EF59-7F62879BD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976990-F0CD-9B8B-C611-696EEE259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654DC0-8B6F-FFE5-BEB7-6047F4A7D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B47A5B-06B9-F96E-FC6C-1995A79B0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2C439F6-2918-7E16-D7C9-62404C71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AC5576-70B1-85F4-D37B-3FFE7C03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54A553-7BD3-7621-EB16-AEF0C0605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52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03CE6-1759-3A07-53F3-ADE7F7E3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6A74AF-8A2D-5D3A-FDE5-7FD1CF3D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F7B7C7-E6E1-B694-B0B5-E1CDEEDF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679016-88BF-0455-89A4-AECE55E8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28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D29C92-3D96-C277-FAAA-4863CA9A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163425-E438-2750-28D7-FBE76205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3B4771-98D9-8CE1-E5DC-DFA8EA90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28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DD79E-7AC4-A6C4-E818-36015A59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7D88AC-FC1A-2DEB-9558-EACC1925A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6955BB-0D49-9435-8401-1653BD3C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A86C0A-AC25-723D-FAEE-99EC0E74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906523-2EA7-BBFB-D178-3C81DD9E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598753-9912-82DD-93DD-D5C63051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94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3A9FE-4D4A-F06E-DC4D-5178C81C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682E39-9C8C-0CE0-DE70-92977FAAA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89EDAC-C3C4-442D-B8D8-1AD8E6224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D8145A-D0B6-9626-3EFB-37E8985C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49CEE4-FDB3-899E-A6F8-233DEE22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C7813D-86AD-99E6-5654-3E88F96B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06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F0F29-DC69-BE05-A256-60A3C249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CAA14-8939-643F-1E97-7F51D08DF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6A9C95-22F0-94C4-2F94-EAAAC9178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76705-1922-2044-9F72-0C1B4749CEB7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2CAC05-F0DB-2230-D3B3-35D1C097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EA77B9-BB24-B3C6-1490-70DEE526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49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489" y="2005724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6593" y="3602037"/>
            <a:ext cx="5951792" cy="299066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Продуктовые исследования</a:t>
            </a:r>
          </a:p>
          <a:p>
            <a:r>
              <a:rPr lang="ru-RU" dirty="0"/>
              <a:t>Качественные исследования</a:t>
            </a:r>
          </a:p>
          <a:p>
            <a:r>
              <a:rPr lang="ru-RU" dirty="0"/>
              <a:t>Количественные исследования</a:t>
            </a:r>
            <a:endParaRPr lang="en-US" dirty="0"/>
          </a:p>
          <a:p>
            <a:r>
              <a:rPr lang="ru-RU" dirty="0"/>
              <a:t>Смешанные исследования</a:t>
            </a:r>
          </a:p>
          <a:p>
            <a:r>
              <a:rPr lang="ru-RU" dirty="0"/>
              <a:t>Глубинные интервью</a:t>
            </a:r>
          </a:p>
          <a:p>
            <a:r>
              <a:rPr lang="ru-RU" dirty="0"/>
              <a:t>Опросы</a:t>
            </a:r>
          </a:p>
          <a:p>
            <a:endParaRPr lang="ru-RU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BFF16B-247A-5283-1363-AF99C564C7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401" y="3319035"/>
            <a:ext cx="3016192" cy="32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858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08"/>
            <a:ext cx="8083731" cy="499386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b="1" dirty="0"/>
              <a:t>По характеру окружающей обстановки выделяют:</a:t>
            </a:r>
          </a:p>
          <a:p>
            <a:pPr>
              <a:lnSpc>
                <a:spcPct val="100000"/>
              </a:lnSpc>
            </a:pPr>
            <a:r>
              <a:rPr lang="ru-RU" sz="2600" b="1" dirty="0"/>
              <a:t>полевое наблюдение </a:t>
            </a:r>
            <a:r>
              <a:rPr lang="ru-RU" sz="2600" dirty="0"/>
              <a:t>проводят в естественных условиях, в реальной жизненной ситуации;</a:t>
            </a:r>
          </a:p>
          <a:p>
            <a:pPr>
              <a:lnSpc>
                <a:spcPct val="100000"/>
              </a:lnSpc>
            </a:pPr>
            <a:r>
              <a:rPr lang="ru-RU" sz="2600" b="1" dirty="0"/>
              <a:t>лабораторное наблюдение </a:t>
            </a:r>
            <a:r>
              <a:rPr lang="ru-RU" sz="2600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pPr>
              <a:lnSpc>
                <a:spcPct val="100000"/>
              </a:lnSpc>
            </a:pPr>
            <a:r>
              <a:rPr lang="ru-RU" sz="2600" b="1" dirty="0"/>
              <a:t>лабораторно-полевое наблюдение </a:t>
            </a:r>
            <a:r>
              <a:rPr lang="ru-RU" sz="2600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pPr>
              <a:lnSpc>
                <a:spcPct val="100000"/>
              </a:lnSpc>
            </a:pPr>
            <a:endParaRPr lang="ru-RU" sz="2600" dirty="0"/>
          </a:p>
        </p:txBody>
      </p:sp>
      <p:pic>
        <p:nvPicPr>
          <p:cNvPr id="1026" name="Picture 2" descr="Лабораторные исследования: виды и подготовка">
            <a:extLst>
              <a:ext uri="{FF2B5EF4-FFF2-40B4-BE49-F238E27FC236}">
                <a16:creationId xmlns:a16="http://schemas.microsoft.com/office/drawing/2014/main" id="{EA45EBFD-9DEF-D0FA-6B91-5701259F3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428" r="15642"/>
          <a:stretch/>
        </p:blipFill>
        <p:spPr bwMode="auto">
          <a:xfrm>
            <a:off x="9063285" y="3370217"/>
            <a:ext cx="3128716" cy="348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rect Observation…Some Practical Advice - Jump">
            <a:extLst>
              <a:ext uri="{FF2B5EF4-FFF2-40B4-BE49-F238E27FC236}">
                <a16:creationId xmlns:a16="http://schemas.microsoft.com/office/drawing/2014/main" id="{76341CDB-A1D3-6247-DF56-EDA57BFCF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63284" y="0"/>
            <a:ext cx="3128716" cy="33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30E9A2E-A913-86B2-2E38-1913058A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021725"/>
            <a:ext cx="5257800" cy="55619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Первичные исследования</a:t>
            </a:r>
          </a:p>
          <a:p>
            <a:pPr lvl="1">
              <a:lnSpc>
                <a:spcPct val="100000"/>
              </a:lnSpc>
            </a:pPr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Проводите самостоятельно. Информация, полученная в результате непосредственного взаимодействия с пользователями, такая как интервью, опросы или юзабилити-тестирование, считается первичным исследованием.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Вторичные исследования</a:t>
            </a:r>
            <a:br>
              <a:rPr lang="ru-RU" sz="2400" dirty="0"/>
            </a:br>
            <a:r>
              <a:rPr lang="ru-RU" sz="2400" dirty="0"/>
              <a:t>(мета-анализ)</a:t>
            </a:r>
          </a:p>
          <a:p>
            <a:pPr lvl="1">
              <a:lnSpc>
                <a:spcPct val="100000"/>
              </a:lnSpc>
            </a:pPr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Используется информация, собранная кем-то другим. Например, использование информации из таких источников, как книги, статьи или журналы, считается вторичным исследованием.</a:t>
            </a:r>
          </a:p>
          <a:p>
            <a:pPr lvl="1"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7170" name="Picture 2" descr="Перевод статьи с четвёртой недели программы квалификации Coursera Вы уже узнали о проблемах, которые могут возникнуть, когда дизайнеры делают предположения о своих пользователях и их потребностях.">
            <a:extLst>
              <a:ext uri="{FF2B5EF4-FFF2-40B4-BE49-F238E27FC236}">
                <a16:creationId xmlns:a16="http://schemas.microsoft.com/office/drawing/2014/main" id="{318398D4-E8EA-4D68-1ADF-74EF7E13E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88628" y="1776866"/>
            <a:ext cx="4820194" cy="392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4546-C960-07A8-161C-F61AB340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4B7B866-976F-3527-E8D1-9990D8F96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Алгоритм продуктовых исследований: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83AC97B-D6D9-38EE-F329-0DEB1DF3B4A2}"/>
              </a:ext>
            </a:extLst>
          </p:cNvPr>
          <p:cNvSpPr txBox="1"/>
          <p:nvPr/>
        </p:nvSpPr>
        <p:spPr>
          <a:xfrm>
            <a:off x="356185" y="3704306"/>
            <a:ext cx="2445657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ctr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Качественные исследования </a:t>
            </a:r>
            <a:r>
              <a:rPr sz="2200" dirty="0"/>
              <a:t>(CustDev, JTBD)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6707F5F-5FCC-2972-A5A7-1A97507EDDA5}"/>
              </a:ext>
            </a:extLst>
          </p:cNvPr>
          <p:cNvGrpSpPr/>
          <p:nvPr/>
        </p:nvGrpSpPr>
        <p:grpSpPr>
          <a:xfrm>
            <a:off x="984476" y="2341576"/>
            <a:ext cx="1130300" cy="1130300"/>
            <a:chOff x="887492" y="2341576"/>
            <a:chExt cx="1130300" cy="11303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8F9C51B-8352-CB96-C29B-B50B573850F4}"/>
                </a:ext>
              </a:extLst>
            </p:cNvPr>
            <p:cNvSpPr/>
            <p:nvPr/>
          </p:nvSpPr>
          <p:spPr>
            <a:xfrm>
              <a:off x="887492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1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6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1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7AEDF6C-F9F7-C6A4-DC96-0F646CCA896C}"/>
                </a:ext>
              </a:extLst>
            </p:cNvPr>
            <p:cNvSpPr txBox="1"/>
            <p:nvPr/>
          </p:nvSpPr>
          <p:spPr>
            <a:xfrm>
              <a:off x="1328095" y="2650085"/>
              <a:ext cx="1752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-49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endParaRPr sz="3000" dirty="0">
                <a:latin typeface="Arial"/>
                <a:cs typeface="Arial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A0FDA74-2511-6D1D-AF4A-A1BA1CAEBC85}"/>
              </a:ext>
            </a:extLst>
          </p:cNvPr>
          <p:cNvGrpSpPr/>
          <p:nvPr/>
        </p:nvGrpSpPr>
        <p:grpSpPr>
          <a:xfrm>
            <a:off x="4003555" y="2341580"/>
            <a:ext cx="1130300" cy="1130300"/>
            <a:chOff x="3920425" y="2341580"/>
            <a:chExt cx="1130300" cy="11303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0BF5BFD-0735-2424-ED20-430E359CA607}"/>
                </a:ext>
              </a:extLst>
            </p:cNvPr>
            <p:cNvSpPr/>
            <p:nvPr/>
          </p:nvSpPr>
          <p:spPr>
            <a:xfrm>
              <a:off x="3920425" y="2341580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100" y="565049"/>
                  </a:lnTo>
                  <a:lnTo>
                    <a:pt x="1128026" y="613804"/>
                  </a:lnTo>
                  <a:lnTo>
                    <a:pt x="1121917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BD50871-983F-0EF7-DA72-1DADAC036528}"/>
                </a:ext>
              </a:extLst>
            </p:cNvPr>
            <p:cNvSpPr txBox="1"/>
            <p:nvPr/>
          </p:nvSpPr>
          <p:spPr>
            <a:xfrm>
              <a:off x="4360381" y="2650091"/>
              <a:ext cx="25019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100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A60C095A-9C99-2C54-6F91-772D9DC27EA8}"/>
              </a:ext>
            </a:extLst>
          </p:cNvPr>
          <p:cNvSpPr txBox="1"/>
          <p:nvPr/>
        </p:nvSpPr>
        <p:spPr>
          <a:xfrm>
            <a:off x="2968101" y="3704306"/>
            <a:ext cx="318325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/>
              <a:t>Количественные исследования</a:t>
            </a:r>
            <a:r>
              <a:rPr lang="ru-RU" sz="2200" dirty="0"/>
              <a:t> (анкетирование, опросы)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AC7CE1E-EF32-35AC-B061-264F2779EF12}"/>
              </a:ext>
            </a:extLst>
          </p:cNvPr>
          <p:cNvSpPr/>
          <p:nvPr/>
        </p:nvSpPr>
        <p:spPr>
          <a:xfrm>
            <a:off x="7225203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E9D8E18-A734-40C6-2D02-1D9743485929}"/>
              </a:ext>
            </a:extLst>
          </p:cNvPr>
          <p:cNvSpPr txBox="1"/>
          <p:nvPr/>
        </p:nvSpPr>
        <p:spPr>
          <a:xfrm>
            <a:off x="7664777" y="2650091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FCE1CFF-F770-D26C-1422-A0DD54E3316B}"/>
              </a:ext>
            </a:extLst>
          </p:cNvPr>
          <p:cNvSpPr txBox="1"/>
          <p:nvPr/>
        </p:nvSpPr>
        <p:spPr>
          <a:xfrm>
            <a:off x="6490999" y="3704309"/>
            <a:ext cx="2599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Анализируем полученные данные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32472A3-77D1-F231-7E5B-E452DAF100A8}"/>
              </a:ext>
            </a:extLst>
          </p:cNvPr>
          <p:cNvGrpSpPr/>
          <p:nvPr/>
        </p:nvGrpSpPr>
        <p:grpSpPr>
          <a:xfrm>
            <a:off x="10174747" y="2341576"/>
            <a:ext cx="1130300" cy="1130300"/>
            <a:chOff x="10327149" y="2341576"/>
            <a:chExt cx="1130300" cy="113030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1A8C0CB9-1DAD-CD2E-5A12-6DA9DA824AAB}"/>
                </a:ext>
              </a:extLst>
            </p:cNvPr>
            <p:cNvSpPr/>
            <p:nvPr/>
          </p:nvSpPr>
          <p:spPr>
            <a:xfrm>
              <a:off x="10327149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8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8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2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0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208D3D76-ECBC-4469-4A96-D1C4F36AF166}"/>
                </a:ext>
              </a:extLst>
            </p:cNvPr>
            <p:cNvSpPr txBox="1"/>
            <p:nvPr/>
          </p:nvSpPr>
          <p:spPr>
            <a:xfrm>
              <a:off x="10766723" y="2650087"/>
              <a:ext cx="2514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ru-RU" sz="3000" b="1" spc="105" dirty="0">
                  <a:solidFill>
                    <a:srgbClr val="FFFFFF"/>
                  </a:solidFill>
                  <a:latin typeface="Arial"/>
                  <a:cs typeface="Arial"/>
                </a:rPr>
                <a:t>4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2B943C4D-5A71-E215-F419-1B47121BC8DE}"/>
              </a:ext>
            </a:extLst>
          </p:cNvPr>
          <p:cNvSpPr txBox="1"/>
          <p:nvPr/>
        </p:nvSpPr>
        <p:spPr>
          <a:xfrm>
            <a:off x="9672718" y="3704305"/>
            <a:ext cx="21377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lang="ru-RU" sz="2200" b="1" dirty="0"/>
              <a:t>Составляем</a:t>
            </a:r>
            <a:br>
              <a:rPr lang="en-US" sz="2200" b="1" dirty="0"/>
            </a:br>
            <a:r>
              <a:rPr lang="en-US" sz="2200" b="1" dirty="0"/>
              <a:t>CJM</a:t>
            </a:r>
            <a:endParaRPr sz="2200" b="1" dirty="0"/>
          </a:p>
        </p:txBody>
      </p:sp>
    </p:spTree>
    <p:extLst>
      <p:ext uri="{BB962C8B-B14F-4D97-AF65-F5344CB8AC3E}">
        <p14:creationId xmlns:p14="http://schemas.microsoft.com/office/powerpoint/2010/main" val="244280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3264-A9CF-1BC3-203A-0249221A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BDF2D3E-533E-0CF5-1DEA-6468B88C8B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91FEE3C-A2FE-35A3-DBE4-05A94FE5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521"/>
            <a:ext cx="10515600" cy="2035534"/>
          </a:xfrm>
        </p:spPr>
        <p:txBody>
          <a:bodyPr>
            <a:normAutofit/>
          </a:bodyPr>
          <a:lstStyle/>
          <a:p>
            <a:r>
              <a:rPr lang="ru-RU" dirty="0"/>
              <a:t>Методы качественных исследований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EAF73D-E19E-40AB-6EBC-ECCA98B22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85616"/>
            <a:ext cx="10515600" cy="2256817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Интервью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Юзабилити-тесты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Фокус-группы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38837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754" y="28418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Виды качественных исследований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8322" y="1266590"/>
            <a:ext cx="32804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Проблемные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02313" y="1255660"/>
            <a:ext cx="33769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Решенческие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1752" y="2187757"/>
            <a:ext cx="5107021" cy="1372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выяснить</a:t>
            </a:r>
            <a:r>
              <a:rPr lang="ru-RU" sz="2000" dirty="0"/>
              <a:t> у клиентов, </a:t>
            </a:r>
            <a:r>
              <a:rPr lang="ru-RU" sz="2000" b="1" dirty="0"/>
              <a:t>что</a:t>
            </a:r>
            <a:r>
              <a:rPr lang="ru-RU" sz="2000" dirty="0"/>
              <a:t> у них </a:t>
            </a:r>
            <a:r>
              <a:rPr lang="ru-RU" sz="2000" b="1" dirty="0"/>
              <a:t>болит</a:t>
            </a:r>
            <a:r>
              <a:rPr lang="ru-RU" sz="2000" dirty="0"/>
              <a:t>.</a:t>
            </a:r>
          </a:p>
          <a:p>
            <a:pPr marL="12700" marR="38735">
              <a:lnSpc>
                <a:spcPct val="100000"/>
              </a:lnSpc>
              <a:spcBef>
                <a:spcPts val="1000"/>
              </a:spcBef>
            </a:pPr>
            <a:r>
              <a:rPr lang="ru-RU" sz="2000" dirty="0"/>
              <a:t>Выявить сегменты целевой аудитории, у которых есть повторяющиеся </a:t>
            </a:r>
            <a:r>
              <a:rPr lang="ru-RU" sz="2000" b="1" dirty="0"/>
              <a:t>паттерны, в которых возникает проблема</a:t>
            </a:r>
            <a:r>
              <a:rPr lang="ru-RU" sz="2000" dirty="0"/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5952" y="2187757"/>
            <a:ext cx="5016226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протестировать решение</a:t>
            </a:r>
            <a:r>
              <a:rPr lang="ru-RU" sz="2000" dirty="0"/>
              <a:t> (или прототип продукта) на реальных потребителях и </a:t>
            </a:r>
            <a:r>
              <a:rPr lang="ru-RU" sz="2000" b="1" dirty="0"/>
              <a:t>дополнить видение проблем</a:t>
            </a:r>
            <a:r>
              <a:rPr lang="ru-RU" sz="2000" dirty="0"/>
              <a:t>, связанных с продуктом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23732" y="1766150"/>
            <a:ext cx="264795" cy="247471"/>
            <a:chOff x="3169274" y="2848749"/>
            <a:chExt cx="264795" cy="431165"/>
          </a:xfrm>
        </p:grpSpPr>
        <p:sp>
          <p:nvSpPr>
            <p:cNvPr id="8" name="object 8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98272" y="1766145"/>
            <a:ext cx="264795" cy="236538"/>
            <a:chOff x="8763175" y="2848749"/>
            <a:chExt cx="264795" cy="431165"/>
          </a:xfrm>
        </p:grpSpPr>
        <p:sp>
          <p:nvSpPr>
            <p:cNvPr id="11" name="object 11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54022C-2B7E-B94D-0064-25509A4EDD2F}"/>
              </a:ext>
            </a:extLst>
          </p:cNvPr>
          <p:cNvSpPr txBox="1"/>
          <p:nvPr/>
        </p:nvSpPr>
        <p:spPr>
          <a:xfrm>
            <a:off x="507478" y="5842337"/>
            <a:ext cx="11506182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dirty="0"/>
              <a:t>Выделяют проблемные и решенческие интервью. В ходе проблемного проверяют гипотезы о проблеме, а в ходе решенческого — гипотезы о концепции решения. Из интервью мы черпаем информацию о потенциальных пользователях, их задачах, проблемах и ожиданиях.</a:t>
            </a:r>
          </a:p>
        </p:txBody>
      </p:sp>
      <p:pic>
        <p:nvPicPr>
          <p:cNvPr id="1026" name="Picture 2" descr="CustDev: что такое Customer Development и как он помогает в развитии бизнеса">
            <a:extLst>
              <a:ext uri="{FF2B5EF4-FFF2-40B4-BE49-F238E27FC236}">
                <a16:creationId xmlns:a16="http://schemas.microsoft.com/office/drawing/2014/main" id="{4DF8CD1B-062C-0CD5-2E7C-2299B1A23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6009" y="3443195"/>
            <a:ext cx="4533090" cy="239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06"/>
            <a:ext cx="10515600" cy="1138994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Качественные исследования:</a:t>
            </a:r>
            <a:br>
              <a:rPr lang="ru-RU" dirty="0"/>
            </a:br>
            <a:r>
              <a:rPr lang="ru-RU" sz="4900" dirty="0"/>
              <a:t>Интервью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10515600" cy="49355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rgbClr val="0070C0"/>
                </a:solidFill>
              </a:rPr>
              <a:t>Тип: отношенческое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Один из наиболее </a:t>
            </a:r>
            <a:r>
              <a:rPr lang="ru-RU" sz="2200" b="1" dirty="0"/>
              <a:t>универсальных</a:t>
            </a:r>
            <a:r>
              <a:rPr lang="ru-RU" sz="2200" dirty="0"/>
              <a:t> способов исследований.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Используют, чтобы: </a:t>
            </a:r>
            <a:r>
              <a:rPr lang="ru-RU" sz="2200" b="1" dirty="0"/>
              <a:t>выявить «боли» и потребности людей</a:t>
            </a:r>
            <a:r>
              <a:rPr lang="ru-RU" sz="2200" dirty="0"/>
              <a:t> и готовность их применять те или иные решения.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проводить </a:t>
            </a:r>
            <a:r>
              <a:rPr lang="ru-RU" sz="2200" b="1" dirty="0"/>
              <a:t>на всех этапах работы над продуктом</a:t>
            </a:r>
            <a:r>
              <a:rPr lang="ru-RU" sz="2200" dirty="0"/>
              <a:t> — от формирования и проверки гипотезы до поддержания работающего сервиса и внедрения новых функций.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Преимущество: позволяет </a:t>
            </a:r>
            <a:r>
              <a:rPr lang="ru-RU" sz="2200" b="1" dirty="0"/>
              <a:t>углублённо изучить мотивацию пользователей</a:t>
            </a:r>
            <a:r>
              <a:rPr lang="ru-RU" sz="2200" dirty="0"/>
              <a:t>, </a:t>
            </a:r>
            <a:r>
              <a:rPr lang="ru-RU" sz="2200" b="1" dirty="0"/>
              <a:t>лучше понять целевую аудиторию</a:t>
            </a:r>
            <a:r>
              <a:rPr lang="ru-RU" sz="2200" dirty="0"/>
              <a:t> и </a:t>
            </a:r>
            <a:r>
              <a:rPr lang="ru-RU" sz="2200" b="1" dirty="0"/>
              <a:t>получить</a:t>
            </a:r>
            <a:r>
              <a:rPr lang="ru-RU" sz="2200" dirty="0"/>
              <a:t> от неё </a:t>
            </a:r>
            <a:r>
              <a:rPr lang="ru-RU" sz="2200" b="1" dirty="0"/>
              <a:t>неожиданные инсайты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Необычная форма бутылки с вином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Держатель для телефона на электро-самокате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 езде в дождь на велосипеде забрызгивается одежда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B6E87C-1A9E-58E0-2C1F-716263947D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353" y="5153017"/>
            <a:ext cx="3310647" cy="17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10"/>
          </a:xfrm>
        </p:spPr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54881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Сильное </a:t>
            </a:r>
            <a:r>
              <a:rPr lang="ru-RU" sz="2200" b="1" dirty="0"/>
              <a:t>желание подтвердить идею</a:t>
            </a:r>
            <a:r>
              <a:rPr lang="ru-RU" sz="2200" dirty="0"/>
              <a:t> влияет на то: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 формулируем вопросы,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Каким образом мы слышим ответы.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200" dirty="0">
                <a:hlinkClick r:id="rId2"/>
              </a:rPr>
              <a:t>Избирательное восприятие</a:t>
            </a:r>
            <a:r>
              <a:rPr lang="ru-RU" sz="2200" dirty="0"/>
              <a:t>: Увлеченный идеей интервьюер слышит только те факты, которые подкрепляют гипотезу, и пропускает неподходящие.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ru-RU" sz="2100" dirty="0"/>
              <a:t>Отправляйте на интервью того члена команды, который </a:t>
            </a:r>
            <a:r>
              <a:rPr lang="ru-RU" sz="2100" b="1" dirty="0"/>
              <a:t>настроен к идее нейтрально</a:t>
            </a:r>
            <a:r>
              <a:rPr lang="ru-RU" sz="2100" dirty="0"/>
              <a:t> (скептически настроенных лучше не привлекать — получим обратный эффект).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Привлекайте к проведению интервью </a:t>
            </a:r>
            <a:r>
              <a:rPr lang="ru-RU" sz="2100" b="1" dirty="0"/>
              <a:t>разных членов команды</a:t>
            </a:r>
            <a:r>
              <a:rPr lang="ru-RU" sz="2100" dirty="0"/>
              <a:t>: пусть каждый проведет несколько встреч, а затем вы обменяетесь результатами.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Готовьте </a:t>
            </a:r>
            <a:r>
              <a:rPr lang="ru-RU" sz="2100" b="1" dirty="0"/>
              <a:t>подробный гайд</a:t>
            </a:r>
            <a:r>
              <a:rPr lang="ru-RU" sz="2100" dirty="0"/>
              <a:t> — список тем и вопросов, которые нужно обсудить на интервью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b="1" dirty="0"/>
              <a:t>Проводите интервью в паре</a:t>
            </a:r>
            <a:r>
              <a:rPr lang="ru-RU" sz="2100" dirty="0"/>
              <a:t> или привлекайте коллег к </a:t>
            </a:r>
            <a:r>
              <a:rPr lang="ru-RU" sz="2100" b="1" dirty="0"/>
              <a:t>прослушиванию записей интервью</a:t>
            </a:r>
            <a:r>
              <a:rPr lang="ru-RU" sz="2100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7A451-87B1-4DD6-C0BC-4EC00DF8A5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95" t="12910" r="11071" b="14044"/>
          <a:stretch/>
        </p:blipFill>
        <p:spPr>
          <a:xfrm>
            <a:off x="9072882" y="4549613"/>
            <a:ext cx="3081867" cy="222641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898"/>
            <a:ext cx="10515600" cy="505265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Всегда по-разному.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Для качественных исследований действует </a:t>
            </a:r>
            <a:r>
              <a:rPr lang="ru-RU" sz="2200" b="1" dirty="0">
                <a:hlinkClick r:id="rId3"/>
              </a:rPr>
              <a:t>концепция насыщения</a:t>
            </a:r>
            <a:r>
              <a:rPr lang="ru-RU" sz="2200" dirty="0"/>
              <a:t>: выборка должна быть </a:t>
            </a:r>
            <a:r>
              <a:rPr lang="ru-RU" sz="2200" b="1" dirty="0"/>
              <a:t>достаточной, чтобы обнаружить все или почти все конфигурации смысла и опыта</a:t>
            </a:r>
            <a:r>
              <a:rPr lang="ru-RU" sz="2200" dirty="0"/>
              <a:t>, важные для исследования, но в то же время не быть слишком большой (тогда она становится контрпродуктивной).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Принцип такой: </a:t>
            </a:r>
            <a:r>
              <a:rPr lang="ru-RU" sz="2200" b="1" dirty="0"/>
              <a:t>если информация начинает повторяться, значит, пора остановиться.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Перестали появляться новые кластеры.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Надо помнить: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Важен не размер кластеров, а само их наличие</a:t>
            </a:r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95"/>
            <a:ext cx="10515600" cy="684256"/>
          </a:xfrm>
        </p:spPr>
        <p:txBody>
          <a:bodyPr>
            <a:normAutofit fontScale="90000"/>
          </a:bodyPr>
          <a:lstStyle/>
          <a:p>
            <a:r>
              <a:rPr lang="ru-RU" dirty="0"/>
              <a:t>Юзабилити-тесты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153"/>
            <a:ext cx="10515600" cy="56778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Наблюдают</a:t>
            </a:r>
            <a:r>
              <a:rPr lang="ru-RU" sz="2000" dirty="0"/>
              <a:t> за тем, как пользователь </a:t>
            </a:r>
            <a:r>
              <a:rPr lang="ru-RU" sz="2000" b="1" dirty="0"/>
              <a:t>использует сервис</a:t>
            </a:r>
            <a:r>
              <a:rPr lang="ru-RU" sz="2000" dirty="0"/>
              <a:t>, какие функции для него наиболее значимы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Наблюдаем из соседней комнаты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Специальный софт: транслируем экран пользователя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Человеку даётся </a:t>
            </a:r>
            <a:r>
              <a:rPr lang="ru-RU" sz="2000" b="1" dirty="0"/>
              <a:t>задание</a:t>
            </a:r>
            <a:r>
              <a:rPr lang="ru-RU" sz="2000" dirty="0"/>
              <a:t>, которое он </a:t>
            </a:r>
            <a:r>
              <a:rPr lang="ru-RU" sz="2000" b="1" dirty="0"/>
              <a:t>должен выполнить</a:t>
            </a:r>
            <a:r>
              <a:rPr lang="en-US" sz="2000" dirty="0"/>
              <a:t>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Создать объявление на </a:t>
            </a:r>
            <a:r>
              <a:rPr lang="en-US" sz="1800" dirty="0"/>
              <a:t>Avito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Построить маршрут в Яндекс.Навигаторе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заказать хостинг в </a:t>
            </a:r>
            <a:r>
              <a:rPr lang="en-US" sz="1800" dirty="0"/>
              <a:t>REG.RU</a:t>
            </a:r>
            <a:r>
              <a:rPr lang="ru-RU" sz="1800" dirty="0"/>
              <a:t> — пример из жизни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Виды юзабилити-тестов: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модерируемые</a:t>
            </a:r>
            <a:r>
              <a:rPr lang="ru-RU" sz="1800" dirty="0"/>
              <a:t> — когда вы присутствуете на исследовании, общаетесь с респондентом и наблюдаете за ним,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немодерируемые</a:t>
            </a:r>
            <a:r>
              <a:rPr lang="ru-RU" sz="1800" dirty="0"/>
              <a:t>— для чистоты эксперимента, не подсказываем и не проявляем эмоций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Можно тестировать как </a:t>
            </a:r>
            <a:r>
              <a:rPr lang="ru-RU" sz="2000" u="sng" dirty="0"/>
              <a:t>свои продукты</a:t>
            </a:r>
            <a:r>
              <a:rPr lang="ru-RU" sz="2000" dirty="0"/>
              <a:t> (</a:t>
            </a:r>
            <a:r>
              <a:rPr lang="ru-RU" sz="2000" u="sng" dirty="0"/>
              <a:t>прототипы</a:t>
            </a:r>
            <a:r>
              <a:rPr lang="ru-RU" sz="2000" dirty="0"/>
              <a:t>), так и </a:t>
            </a:r>
            <a:r>
              <a:rPr lang="ru-RU" sz="2000" u="sng" dirty="0"/>
              <a:t>продукты конкурентов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чтобы понять, какие плюсы и минусы есть у нынешних решений.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Преимущество: Их </a:t>
            </a:r>
            <a:r>
              <a:rPr lang="ru-RU" sz="2000" b="1" dirty="0"/>
              <a:t>легко проводить дистанционно</a:t>
            </a:r>
            <a:r>
              <a:rPr lang="ru-RU" sz="2000" dirty="0"/>
              <a:t>, например, используя </a:t>
            </a:r>
            <a:r>
              <a:rPr lang="en" sz="2000" dirty="0"/>
              <a:t>TeamViewer </a:t>
            </a:r>
            <a:r>
              <a:rPr lang="ru-RU" sz="2000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133863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00800" y="2028082"/>
            <a:ext cx="5415772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400" b="1" dirty="0">
                <a:solidFill>
                  <a:srgbClr val="0432FF"/>
                </a:solidFill>
              </a:rPr>
              <a:t>42</a:t>
            </a:r>
            <a:r>
              <a:rPr sz="2400" b="1" dirty="0">
                <a:solidFill>
                  <a:srgbClr val="0432FF"/>
                </a:solidFill>
              </a:rPr>
              <a:t>% стартапов</a:t>
            </a:r>
            <a:r>
              <a:rPr lang="ru-RU" sz="2400" b="1" dirty="0"/>
              <a:t> </a:t>
            </a:r>
            <a:r>
              <a:rPr lang="ru-RU" sz="2400" dirty="0"/>
              <a:t>умирают поскольку продукт не кому не нужен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432FF"/>
                </a:solidFill>
              </a:rPr>
              <a:t>No market need</a:t>
            </a:r>
            <a:r>
              <a:rPr lang="en-US" sz="2400" dirty="0"/>
              <a:t>)</a:t>
            </a:r>
            <a:r>
              <a:rPr sz="2400" dirty="0"/>
              <a:t>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ru-RU" sz="2400" dirty="0"/>
              <a:t>Опыт продактов говорит о том, что</a:t>
            </a:r>
            <a:br>
              <a:rPr lang="ru-RU" sz="2400" dirty="0"/>
            </a:br>
            <a:r>
              <a:rPr lang="ru-RU" sz="2400" b="1" dirty="0">
                <a:solidFill>
                  <a:srgbClr val="0432FF"/>
                </a:solidFill>
              </a:rPr>
              <a:t>не подтверждаются 9 из 10 гипотез</a:t>
            </a:r>
            <a:r>
              <a:rPr lang="ru-RU" sz="2400" dirty="0"/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/>
              <a:t>Главная причина провала стартапов —</a:t>
            </a: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432FF"/>
                </a:solidFill>
              </a:rPr>
              <a:t>продукт не нужен клиенту</a:t>
            </a:r>
            <a:r>
              <a:rPr sz="2400" dirty="0"/>
              <a:t>.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092E39E-36A1-4A30-DECA-E3BA22740CE2}"/>
              </a:ext>
            </a:extLst>
          </p:cNvPr>
          <p:cNvSpPr txBox="1">
            <a:spLocks/>
          </p:cNvSpPr>
          <p:nvPr/>
        </p:nvSpPr>
        <p:spPr>
          <a:xfrm>
            <a:off x="6400800" y="380304"/>
            <a:ext cx="555019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Причины провала стартапов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2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958"/>
            <a:ext cx="10515600" cy="53273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Юзабилити-тестирования проводят: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b="1" dirty="0"/>
              <a:t>на прототипах</a:t>
            </a:r>
            <a:r>
              <a:rPr lang="ru-RU" sz="2400" dirty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b="1" dirty="0"/>
              <a:t>работающими сервисами</a:t>
            </a:r>
            <a:r>
              <a:rPr lang="ru-RU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Ситуации, когда это полезно: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200" dirty="0"/>
              <a:t>Если менеджер продуктов присоединился к команде уже работающего продукта. Тестирование </a:t>
            </a:r>
            <a:r>
              <a:rPr lang="ru-RU" sz="2200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sz="2200" dirty="0"/>
              <a:t>и возможных доработках.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Особенно полезно, если менеджер продуктов выступит </a:t>
            </a:r>
            <a:r>
              <a:rPr lang="ru-RU" sz="2000" b="1" dirty="0"/>
              <a:t>модератором</a:t>
            </a:r>
            <a:r>
              <a:rPr lang="ru-RU" sz="2000" dirty="0"/>
              <a:t> (или как минимум </a:t>
            </a:r>
            <a:r>
              <a:rPr lang="ru-RU" sz="2000" b="1" dirty="0"/>
              <a:t>наблюдателем</a:t>
            </a:r>
            <a:r>
              <a:rPr lang="ru-RU" sz="2000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Продукт развивается в конкурентной среде, у него много аналогов. В этом случае </a:t>
            </a:r>
            <a:r>
              <a:rPr lang="ru-RU" sz="2200" b="1" dirty="0"/>
              <a:t>важно тестировать </a:t>
            </a:r>
            <a:r>
              <a:rPr lang="ru-RU" sz="2200" dirty="0"/>
              <a:t>не только собственный продукт, но и </a:t>
            </a:r>
            <a:r>
              <a:rPr lang="ru-RU" sz="2200" b="1" dirty="0"/>
              <a:t>продукты конкурентов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Так мы сможем увидеть их </a:t>
            </a:r>
            <a:r>
              <a:rPr lang="ru-RU" sz="2000" b="1" dirty="0"/>
              <a:t>сильные и слабые стороны</a:t>
            </a:r>
            <a:r>
              <a:rPr lang="ru-RU" sz="2000" dirty="0"/>
              <a:t>, выбрать для своего продукта самые </a:t>
            </a:r>
            <a:r>
              <a:rPr lang="ru-RU" sz="2000" b="1" dirty="0"/>
              <a:t>удачные решения</a:t>
            </a:r>
            <a:r>
              <a:rPr lang="ru-RU" sz="2000" dirty="0"/>
              <a:t> или </a:t>
            </a:r>
            <a:r>
              <a:rPr lang="ru-RU" sz="2000" b="1" dirty="0"/>
              <a:t>отбросить</a:t>
            </a:r>
            <a:r>
              <a:rPr lang="ru-RU" sz="2000" dirty="0"/>
              <a:t> заведомо </a:t>
            </a:r>
            <a:r>
              <a:rPr lang="ru-RU" sz="2000" b="1" dirty="0"/>
              <a:t>неудобные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68" y="260556"/>
            <a:ext cx="10325596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69" y="1033671"/>
            <a:ext cx="11130698" cy="556377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Во время тестирования детальных прототипов исследователи проверяют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насколько </a:t>
            </a:r>
            <a:r>
              <a:rPr lang="ru-RU" sz="2000" b="1" dirty="0"/>
              <a:t>естественно</a:t>
            </a:r>
            <a:r>
              <a:rPr lang="ru-RU" sz="2000" dirty="0"/>
              <a:t> для пользователей </a:t>
            </a:r>
            <a:r>
              <a:rPr lang="ru-RU" sz="2000" b="1" dirty="0"/>
              <a:t>выполняются</a:t>
            </a:r>
            <a:r>
              <a:rPr lang="ru-RU" sz="2000" dirty="0"/>
              <a:t> отдельные </a:t>
            </a:r>
            <a:r>
              <a:rPr lang="ru-RU" sz="2000" b="1" dirty="0"/>
              <a:t>сценарии</a:t>
            </a:r>
            <a:r>
              <a:rPr lang="ru-RU" sz="2000" dirty="0"/>
              <a:t> в продукте,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как пользователи читают и воспринимают интерфейсные </a:t>
            </a:r>
            <a:r>
              <a:rPr lang="ru-RU" sz="2000" b="1" dirty="0"/>
              <a:t>тексты</a:t>
            </a:r>
            <a:endParaRPr lang="en-US" sz="2000" b="1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можно даже оценить </a:t>
            </a:r>
            <a:r>
              <a:rPr lang="ru-RU" sz="2000" b="1" dirty="0"/>
              <a:t>удобство</a:t>
            </a:r>
            <a:r>
              <a:rPr lang="ru-RU" sz="2000" dirty="0"/>
              <a:t> конкретного </a:t>
            </a:r>
            <a:r>
              <a:rPr lang="ru-RU" sz="2000" b="1" dirty="0"/>
              <a:t>интерфейсного элемента</a:t>
            </a:r>
            <a:r>
              <a:rPr lang="ru-RU" sz="2000" dirty="0"/>
              <a:t>, узнать, </a:t>
            </a:r>
            <a:r>
              <a:rPr lang="ru-RU" sz="2000" b="1" dirty="0"/>
              <a:t>находят</a:t>
            </a:r>
            <a:r>
              <a:rPr lang="ru-RU" sz="2000" dirty="0"/>
              <a:t> ли его пользователи,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легко ли </a:t>
            </a:r>
            <a:r>
              <a:rPr lang="ru-RU" sz="2000" b="1" dirty="0"/>
              <a:t>справляются с действиями</a:t>
            </a:r>
            <a:r>
              <a:rPr lang="ru-RU" sz="2000" dirty="0"/>
              <a:t>, соответствуют ли ответы системы </a:t>
            </a:r>
            <a:r>
              <a:rPr lang="ru-RU" sz="2000" b="1" dirty="0"/>
              <a:t>ожиданиям</a:t>
            </a:r>
            <a:r>
              <a:rPr lang="ru-RU" sz="2000" dirty="0"/>
              <a:t> пользователей и т.п. 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000" dirty="0"/>
              <a:t>Факты про </a:t>
            </a:r>
            <a:r>
              <a:rPr lang="en-US" sz="2000" dirty="0"/>
              <a:t>UX-</a:t>
            </a:r>
            <a:r>
              <a:rPr lang="ru-RU" sz="2000" dirty="0"/>
              <a:t>исследования:</a:t>
            </a:r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Вариант </a:t>
            </a:r>
            <a:r>
              <a:rPr lang="en-US" sz="2000" dirty="0"/>
              <a:t>usability-</a:t>
            </a:r>
            <a:r>
              <a:rPr lang="ru-RU" sz="2000" dirty="0"/>
              <a:t>исследования: «коридорное тестирование», но там мы можем попасть не в ЦА.</a:t>
            </a:r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Чем более мелкий и интерактивный сценарий мы хотим протестировать, тем более детальный нужен прототип.</a:t>
            </a:r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Сервисы для создания прототипов: </a:t>
            </a:r>
            <a:r>
              <a:rPr lang="en" sz="2000" dirty="0"/>
              <a:t>Figma, Invision, Balsamiq, Marvell (</a:t>
            </a:r>
            <a:r>
              <a:rPr lang="ru-RU" sz="2000" dirty="0"/>
              <a:t>для мобильных устройств) или проектирование «в коде».</a:t>
            </a:r>
            <a:endParaRPr lang="en-US" sz="2000" dirty="0"/>
          </a:p>
          <a:p>
            <a:pPr marL="288000" indent="-288000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Сервисы для тестирования интерактивных прототипов без модератора:</a:t>
            </a:r>
            <a:br>
              <a:rPr lang="ru-RU" sz="2000" dirty="0"/>
            </a:br>
            <a:r>
              <a:rPr lang="en" sz="2000" dirty="0"/>
              <a:t>UXcrowd, Maze, Loop11, </a:t>
            </a:r>
            <a:r>
              <a:rPr lang="ru-RU" sz="2000" dirty="0"/>
              <a:t>Фабуза и др.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234404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241" y="954158"/>
            <a:ext cx="10700700" cy="57580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Тестирование концепции обычно проводится с модератором — «модерируемым </a:t>
            </a:r>
            <a:r>
              <a:rPr lang="en-US" sz="2000" dirty="0"/>
              <a:t>UX</a:t>
            </a:r>
            <a:r>
              <a:rPr lang="ru-RU" sz="2000" dirty="0"/>
              <a:t>-тестированием».</a:t>
            </a:r>
            <a:br>
              <a:rPr lang="ru-RU" sz="2000" dirty="0"/>
            </a:br>
            <a:r>
              <a:rPr lang="ru-RU" sz="2000" dirty="0"/>
              <a:t>Модератор </a:t>
            </a:r>
            <a:r>
              <a:rPr lang="ru-RU" sz="2000" b="1" dirty="0"/>
              <a:t>помогает создать во время сессии тестирования опыт, приближенный к реальному</a:t>
            </a:r>
            <a:r>
              <a:rPr lang="ru-RU" sz="2000" dirty="0"/>
              <a:t>, несмотря на низкую детализированность и неповоротливость прототипа: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меняет экраны,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может дорисовать недостающие элементы на бумажном прототипе,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А также: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наблюдает</a:t>
            </a:r>
            <a:r>
              <a:rPr lang="ru-RU" sz="2000" dirty="0"/>
              <a:t> за действиями респондента,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нужных местах задает </a:t>
            </a:r>
            <a:r>
              <a:rPr lang="ru-RU" sz="2000" b="1" dirty="0"/>
              <a:t>уточняющие вопросы</a:t>
            </a:r>
            <a:r>
              <a:rPr lang="ru-RU" sz="2000" dirty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конце обычно проводит небольшое </a:t>
            </a:r>
            <a:r>
              <a:rPr lang="ru-RU" sz="2000" b="1" dirty="0"/>
              <a:t>обсуждение</a:t>
            </a:r>
            <a:r>
              <a:rPr lang="ru-RU" sz="2000" dirty="0"/>
              <a:t> полученного </a:t>
            </a:r>
            <a:r>
              <a:rPr lang="ru-RU" sz="2000" b="1" dirty="0"/>
              <a:t>опыта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Присутствие модератора </a:t>
            </a:r>
            <a:r>
              <a:rPr lang="ru-RU" sz="2000" b="1" dirty="0"/>
              <a:t>влияет на поведение респондентов</a:t>
            </a:r>
            <a:r>
              <a:rPr lang="ru-RU" sz="2000" dirty="0"/>
              <a:t>, но тестирование самых первых, низко-детализированных прототипов </a:t>
            </a:r>
            <a:r>
              <a:rPr lang="ru-RU" sz="2000" b="1" dirty="0"/>
              <a:t>было бы невозможным</a:t>
            </a:r>
            <a:r>
              <a:rPr lang="ru-RU" sz="2000" dirty="0"/>
              <a:t> без его участия.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Концепции и первые </a:t>
            </a:r>
            <a:r>
              <a:rPr lang="ru-RU" sz="2000" b="1" dirty="0"/>
              <a:t>грубые прототипы тестируют с модератором</a:t>
            </a:r>
            <a:r>
              <a:rPr lang="ru-RU" sz="2000" dirty="0"/>
              <a:t>, чтобы выявить «логические ошибки» в продукте как можно раньше.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Тестирование детальных прототипов </a:t>
            </a:r>
            <a:r>
              <a:rPr lang="ru-RU" sz="2000" dirty="0"/>
              <a:t>— наблюдаем более глубокое взаимодействие с </a:t>
            </a:r>
            <a:r>
              <a:rPr lang="en-US" sz="2000" dirty="0"/>
              <a:t>UI/UX </a:t>
            </a:r>
            <a:r>
              <a:rPr lang="ru-RU" sz="2000" dirty="0"/>
              <a:t>и оценивать собственно </a:t>
            </a:r>
            <a:r>
              <a:rPr lang="ru-RU" sz="2000" b="1" dirty="0"/>
              <a:t>«юзабилити» продукта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5D5ECC-FFFE-84B7-F898-155482E01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984" y="3204783"/>
            <a:ext cx="3237016" cy="12568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13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B675E-C352-8D7E-2D21-666062A76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DA4F8043-AB7E-1224-A0AB-CC92C07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27880"/>
              </p:ext>
            </p:extLst>
          </p:nvPr>
        </p:nvGraphicFramePr>
        <p:xfrm>
          <a:off x="825941" y="3371448"/>
          <a:ext cx="9852660" cy="334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Количество человек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8-12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30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Состав группы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119253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Однородный, предварительный отбор респондентов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Обстановка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Неофициальная, непринуждённая атмосфера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Время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1-3 часа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993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Запись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Аудио и видеозапись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830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Ведущий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201168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Требуется наблюдательность и коммуникабельность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11162526-7137-6C0B-6041-6684867670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0659"/>
            <a:ext cx="6846651" cy="96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80000"/>
              </a:lnSpc>
              <a:spcBef>
                <a:spcPts val="0"/>
              </a:spcBef>
            </a:pPr>
            <a:r>
              <a:rPr lang="ru-RU" sz="3200" dirty="0"/>
              <a:t>Качественные исследования:</a:t>
            </a:r>
            <a:br>
              <a:rPr lang="ru-RU" dirty="0"/>
            </a:br>
            <a:r>
              <a:rPr lang="ru-RU" dirty="0"/>
              <a:t>Фокус-группы</a:t>
            </a:r>
            <a:endParaRPr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71D9C871-2A40-931D-3712-C00FCB73D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635"/>
            <a:ext cx="8013970" cy="19046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1"/>
                </a:solidFill>
              </a:rPr>
              <a:t>Тип:</a:t>
            </a:r>
            <a:r>
              <a:rPr lang="ru-RU" sz="2400" dirty="0">
                <a:solidFill>
                  <a:schemeClr val="accent1"/>
                </a:solidFill>
              </a:rPr>
              <a:t> отношенческое, поведенческое</a:t>
            </a:r>
            <a:endParaRPr lang="ru-RU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Метод исследования, при котором специально подготовленный человек по заранее подготовленном сценарию ведёт беседу одновременно с 8-12 приглашёнными для этого людьми из интересующей исследователя категории населения (ЦА)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760F26-61D5-0AE2-0C23-46C4C6DF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1807" y="0"/>
            <a:ext cx="3440193" cy="21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83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B63E-C8FF-3502-F137-77D82E43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848B04-0D5B-BAB5-2CF7-6B89EC0CAC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Фокус-группы:</a:t>
            </a:r>
            <a:br>
              <a:rPr lang="ru-RU" dirty="0"/>
            </a:br>
            <a:r>
              <a:rPr lang="ru-RU" dirty="0"/>
              <a:t>Зачем применяются?</a:t>
            </a:r>
          </a:p>
        </p:txBody>
      </p:sp>
      <p:sp>
        <p:nvSpPr>
          <p:cNvPr id="37" name="Объект 36">
            <a:extLst>
              <a:ext uri="{FF2B5EF4-FFF2-40B4-BE49-F238E27FC236}">
                <a16:creationId xmlns:a16="http://schemas.microsoft.com/office/drawing/2014/main" id="{ABD25DBE-7C73-FFAB-FFCC-02BF3BD76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382"/>
            <a:ext cx="10515600" cy="3931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для анализа </a:t>
            </a:r>
            <a:r>
              <a:rPr lang="ru-RU" sz="2400" b="1" dirty="0"/>
              <a:t>потребительского поведения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для </a:t>
            </a:r>
            <a:r>
              <a:rPr lang="ru-RU" sz="2400" b="1" dirty="0"/>
              <a:t>тестирования</a:t>
            </a:r>
            <a:r>
              <a:rPr lang="ru-RU" sz="2400" dirty="0"/>
              <a:t> </a:t>
            </a:r>
            <a:r>
              <a:rPr lang="ru-RU" sz="2400" b="1" dirty="0"/>
              <a:t>материалов</a:t>
            </a:r>
            <a:r>
              <a:rPr lang="ru-RU" sz="2400" dirty="0"/>
              <a:t> (продуктов, упаковки, промо и т.д.)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для выявления </a:t>
            </a:r>
            <a:r>
              <a:rPr lang="ru-RU" sz="2400" b="1" dirty="0"/>
              <a:t>мнений</a:t>
            </a:r>
            <a:r>
              <a:rPr lang="ru-RU" sz="2400" dirty="0"/>
              <a:t> клиентов </a:t>
            </a:r>
            <a:r>
              <a:rPr lang="ru-RU" sz="2400" b="1" dirty="0"/>
              <a:t>о компании и</a:t>
            </a:r>
            <a:r>
              <a:rPr lang="ru-RU" sz="2400" dirty="0"/>
              <a:t> ее </a:t>
            </a:r>
            <a:r>
              <a:rPr lang="ru-RU" sz="2400" b="1" dirty="0"/>
              <a:t>конкурентах</a:t>
            </a:r>
            <a:r>
              <a:rPr lang="ru-RU" sz="2400" dirty="0"/>
              <a:t>,</a:t>
            </a:r>
            <a:br>
              <a:rPr lang="ru-RU" sz="2400" dirty="0"/>
            </a:br>
            <a:r>
              <a:rPr lang="ru-RU" sz="2400" b="1" dirty="0"/>
              <a:t>о предложении</a:t>
            </a:r>
            <a:r>
              <a:rPr lang="ru-RU" sz="2400" dirty="0"/>
              <a:t>, с которым они выходят на рынок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генерация</a:t>
            </a:r>
            <a:r>
              <a:rPr lang="ru-RU" sz="2400" dirty="0"/>
              <a:t> новых </a:t>
            </a:r>
            <a:r>
              <a:rPr lang="ru-RU" sz="2400" b="1" dirty="0"/>
              <a:t>идей</a:t>
            </a:r>
            <a:r>
              <a:rPr lang="ru-RU" sz="2400" dirty="0"/>
              <a:t> (продуктов, упаковки, рекламы)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выявление </a:t>
            </a:r>
            <a:r>
              <a:rPr lang="en-US" sz="2400" dirty="0"/>
              <a:t>«</a:t>
            </a:r>
            <a:r>
              <a:rPr lang="ru-RU" sz="2400" b="1" dirty="0"/>
              <a:t>инсайтов</a:t>
            </a:r>
            <a:r>
              <a:rPr lang="en-US" sz="2400" dirty="0"/>
              <a:t>»</a:t>
            </a:r>
            <a:r>
              <a:rPr lang="ru-RU" sz="2400" dirty="0"/>
              <a:t>, скрытых </a:t>
            </a:r>
            <a:r>
              <a:rPr lang="ru-RU" sz="2400" b="1" dirty="0"/>
              <a:t>мотивов</a:t>
            </a:r>
            <a:r>
              <a:rPr lang="ru-RU" sz="2400" dirty="0"/>
              <a:t> / </a:t>
            </a:r>
            <a:r>
              <a:rPr lang="ru-RU" sz="2400" b="1" dirty="0"/>
              <a:t>проблем</a:t>
            </a:r>
            <a:r>
              <a:rPr lang="ru-RU" sz="2400" dirty="0"/>
              <a:t> / </a:t>
            </a:r>
            <a:r>
              <a:rPr lang="ru-RU" sz="2400" b="1" dirty="0"/>
              <a:t>потребностей</a:t>
            </a:r>
            <a:r>
              <a:rPr lang="ru-RU" sz="2400" dirty="0"/>
              <a:t> пользователей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C4CA1D5-FB49-BB29-EC4B-A0FD91C84D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1807" y="0"/>
            <a:ext cx="3440193" cy="21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9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87549"/>
            <a:ext cx="10515600" cy="826851"/>
          </a:xfrm>
        </p:spPr>
        <p:txBody>
          <a:bodyPr>
            <a:normAutofit/>
          </a:bodyPr>
          <a:lstStyle/>
          <a:p>
            <a:r>
              <a:rPr lang="ru-RU" dirty="0"/>
              <a:t>Фокус-группы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10774"/>
            <a:ext cx="10868891" cy="55693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Могут участвовать от 6 до 12 человек, дискуссия длится от 1 до 3 часов.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Один сегмент из ЦА!</a:t>
            </a:r>
            <a:r>
              <a:rPr lang="ru-RU" sz="2000" dirty="0"/>
              <a:t>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sz="2000" dirty="0"/>
            </a:br>
            <a:r>
              <a:rPr lang="ru-RU" sz="2000" b="1" dirty="0"/>
              <a:t>Если у продукта очень широкая ЦА — проводят несколько фокус-групп.</a:t>
            </a:r>
            <a:endParaRPr lang="ru-RU" sz="20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Фокус-группы позволяют выявить </a:t>
            </a:r>
            <a:r>
              <a:rPr lang="ru-RU" sz="2000" b="1" dirty="0"/>
              <a:t>основные проблемы продукта</a:t>
            </a:r>
            <a:r>
              <a:rPr lang="ru-RU" sz="2000" dirty="0"/>
              <a:t> / </a:t>
            </a:r>
            <a:r>
              <a:rPr lang="ru-RU" sz="2000" b="1" dirty="0"/>
              <a:t>проблемы людей</a:t>
            </a:r>
            <a:r>
              <a:rPr lang="ru-RU" sz="2000" dirty="0"/>
              <a:t> / </a:t>
            </a:r>
            <a:r>
              <a:rPr lang="ru-RU" sz="2000" b="1" dirty="0"/>
              <a:t>их предпочтения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Используется метод </a:t>
            </a:r>
            <a:r>
              <a:rPr lang="ru-RU" sz="2000" b="1" dirty="0"/>
              <a:t>глубинных интервью</a:t>
            </a:r>
            <a:r>
              <a:rPr lang="ru-RU" sz="2000" dirty="0"/>
              <a:t>, однако продакт-менеджер общается не с одним пользователем, а с группой из нескольких человек.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Позволяет </a:t>
            </a:r>
            <a:r>
              <a:rPr lang="ru-RU" sz="2000" b="1" dirty="0"/>
              <a:t>удешевить</a:t>
            </a:r>
            <a:r>
              <a:rPr lang="ru-RU" sz="2000" dirty="0"/>
              <a:t> проведение интервью (за счёт меньших затрат времени) и обнаружить ключевые проблемы.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У одного человека каких-то мыслей может не возникнуть, но они могут </a:t>
            </a:r>
            <a:r>
              <a:rPr lang="ru-RU" sz="2000" b="1" dirty="0"/>
              <a:t>всплыть в дискуссии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Недостаток: </a:t>
            </a:r>
            <a:r>
              <a:rPr lang="ru-RU" sz="2000" b="1" dirty="0"/>
              <a:t>групповая динамика</a:t>
            </a:r>
            <a:r>
              <a:rPr lang="ru-RU" sz="2000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</a:t>
            </a:r>
            <a:r>
              <a:rPr lang="ru-RU" sz="2000" b="1" dirty="0"/>
              <a:t>направлять обсуждения</a:t>
            </a:r>
            <a:r>
              <a:rPr lang="ru-RU" sz="2000" dirty="0"/>
              <a:t> в группе.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E91E98-FA7F-5A0C-19DC-16BE704F2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4818" y="-17956"/>
            <a:ext cx="2637182" cy="14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166344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123258"/>
            <a:ext cx="11009846" cy="546307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Преимущества фокус-группы перед интервью: 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Скорость сбора данных.</a:t>
            </a:r>
            <a:r>
              <a:rPr lang="ru-RU" sz="2400" dirty="0"/>
              <a:t> В фокус-группе могут участвовать от 6 до 12 человек, дискуссия длится от 1 до 3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Влияние участников</a:t>
            </a:r>
            <a:r>
              <a:rPr lang="ru-RU" sz="2000" dirty="0"/>
              <a:t> фокус-группы </a:t>
            </a:r>
            <a:r>
              <a:rPr lang="ru-RU" sz="2000" b="1" dirty="0"/>
              <a:t>друг на друга</a:t>
            </a:r>
            <a:r>
              <a:rPr lang="ru-RU" sz="2000" dirty="0"/>
              <a:t> расценивается как негативный и даже опасный момент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Но в этом влиянии есть и сильная сторона: в группе люди больше </a:t>
            </a:r>
            <a:r>
              <a:rPr lang="ru-RU" sz="2000" b="1" dirty="0"/>
              <a:t>склонны делиться мнениями</a:t>
            </a:r>
            <a:r>
              <a:rPr lang="ru-RU" sz="2000" dirty="0"/>
              <a:t>, чем в строгой обстановке тет-а-тет на интервью.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Реплика одного респондента вызывает ответную реакцию другого, наталкивает на размышления и воспоминания, </a:t>
            </a:r>
            <a:r>
              <a:rPr lang="ru-RU" sz="2000" b="1" dirty="0"/>
              <a:t>обсуждения</a:t>
            </a:r>
            <a:r>
              <a:rPr lang="ru-RU" sz="2000" dirty="0"/>
              <a:t> получаются более живыми и эмоциональными, </a:t>
            </a:r>
            <a:r>
              <a:rPr lang="ru-RU" sz="2000" b="1" dirty="0"/>
              <a:t>проявляются важные и острые темы</a:t>
            </a:r>
            <a:r>
              <a:rPr lang="ru-RU" sz="2000" dirty="0"/>
              <a:t>. 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063" y="0"/>
            <a:ext cx="3638937" cy="23513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63" y="198622"/>
            <a:ext cx="5923577" cy="798656"/>
          </a:xfrm>
        </p:spPr>
        <p:txBody>
          <a:bodyPr/>
          <a:lstStyle/>
          <a:p>
            <a:r>
              <a:rPr lang="ru-RU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997278"/>
            <a:ext cx="10972801" cy="57157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Этнографическое</a:t>
            </a:r>
            <a:r>
              <a:rPr lang="ru-RU" sz="2000" dirty="0"/>
              <a:t>, </a:t>
            </a:r>
            <a:r>
              <a:rPr lang="ru-RU" sz="2000" b="1" dirty="0"/>
              <a:t>полевое исследование </a:t>
            </a:r>
            <a:r>
              <a:rPr lang="ru-RU" sz="2000" dirty="0"/>
              <a:t>(или наблюдение),</a:t>
            </a:r>
            <a:br>
              <a:rPr lang="ru-RU" sz="2000" dirty="0"/>
            </a:br>
            <a:r>
              <a:rPr lang="ru-RU" sz="2000" b="1" dirty="0"/>
              <a:t>контекстное исследование</a:t>
            </a:r>
            <a:r>
              <a:rPr lang="en-US" sz="2000" b="1" dirty="0"/>
              <a:t>, </a:t>
            </a:r>
            <a:r>
              <a:rPr lang="ru-RU" sz="2000" b="1" dirty="0"/>
              <a:t>включённое исследование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u="sng" dirty="0"/>
              <a:t>Наблюдение за поведением людей в «естественной среде обитания»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Используем, когда </a:t>
            </a:r>
            <a:r>
              <a:rPr lang="ru-RU" sz="2000" b="1" dirty="0"/>
              <a:t>процесс использования продукта</a:t>
            </a:r>
            <a:r>
              <a:rPr lang="ru-RU" sz="2000" dirty="0"/>
              <a:t> настолько сложный и так </a:t>
            </a:r>
            <a:r>
              <a:rPr lang="ru-RU" sz="2000" b="1" dirty="0"/>
              <a:t>сильно зависит от контекста</a:t>
            </a:r>
            <a:r>
              <a:rPr lang="ru-RU" sz="2000" dirty="0"/>
              <a:t>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Наблюдаем: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u="sng" dirty="0"/>
              <a:t>Преимущества в сравнении с интервью</a:t>
            </a:r>
            <a:r>
              <a:rPr lang="ru-RU" sz="2000" dirty="0"/>
              <a:t>: </a:t>
            </a:r>
            <a:r>
              <a:rPr lang="ru-RU" sz="2000" b="1" dirty="0"/>
              <a:t>человек может действовать «на автомате»</a:t>
            </a:r>
            <a:r>
              <a:rPr lang="ru-RU" sz="2000" dirty="0"/>
              <a:t>, а элементы обстановки могут быть настолько привычными, что он просто </a:t>
            </a:r>
            <a:r>
              <a:rPr lang="ru-RU" sz="2000" b="1" dirty="0"/>
              <a:t>не сможет их отрефлексировать</a:t>
            </a:r>
            <a:r>
              <a:rPr lang="ru-RU" sz="2000" dirty="0"/>
              <a:t> и рассказать интервьюеру, даже если очень постарается: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повар на кухне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оленевод крайнего севера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6835346" cy="734806"/>
          </a:xfrm>
        </p:spPr>
        <p:txBody>
          <a:bodyPr>
            <a:normAutofit/>
          </a:bodyPr>
          <a:lstStyle/>
          <a:p>
            <a:r>
              <a:rPr lang="ru-RU" sz="3600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608"/>
            <a:ext cx="10515600" cy="605267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Наблюдение может быть: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скрытым</a:t>
            </a:r>
            <a:r>
              <a:rPr lang="ru-RU" sz="2000" dirty="0"/>
              <a:t> (участники не знают о наблюдателе, он остается в</a:t>
            </a:r>
            <a:br>
              <a:rPr lang="en-US" sz="2000" dirty="0"/>
            </a:br>
            <a:r>
              <a:rPr lang="ru-RU" sz="2000" dirty="0"/>
              <a:t>стороне и не включается в ситуацию взаимодействия),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открытым</a:t>
            </a:r>
            <a:r>
              <a:rPr lang="ru-RU" sz="2000" dirty="0"/>
              <a:t> (участники знают, что за ними наблюдают, но могут</a:t>
            </a:r>
            <a:br>
              <a:rPr lang="en-US" sz="2000" dirty="0"/>
            </a:br>
            <a:r>
              <a:rPr lang="ru-RU" sz="2000" dirty="0"/>
              <a:t>не знать истинных целей и гипотез исследования).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Пример с Додо-Пицца — принтер для этикеток</a:t>
            </a:r>
            <a:endParaRPr lang="en-US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2C4DA8"/>
                </a:solidFill>
              </a:rPr>
              <a:t>Экстремальный пример этно-исследования</a:t>
            </a:r>
            <a:r>
              <a:rPr lang="en-US" sz="2000" dirty="0">
                <a:solidFill>
                  <a:srgbClr val="2C4DA8"/>
                </a:solidFill>
              </a:rPr>
              <a:t>:</a:t>
            </a:r>
            <a:br>
              <a:rPr lang="ru-RU" sz="2000" dirty="0">
                <a:solidFill>
                  <a:srgbClr val="2C4DA8"/>
                </a:solidFill>
              </a:rPr>
            </a:br>
            <a:r>
              <a:rPr lang="ru-RU" sz="2000" b="1" dirty="0"/>
              <a:t>Кейс: </a:t>
            </a:r>
            <a:r>
              <a:rPr lang="en" sz="2000" b="1" dirty="0"/>
              <a:t>B2B-</a:t>
            </a:r>
            <a:r>
              <a:rPr lang="ru-RU" sz="2000" b="1" dirty="0"/>
              <a:t>продукт на заказной разработке </a:t>
            </a:r>
            <a:r>
              <a:rPr lang="en-US" sz="2000" b="1" dirty="0"/>
              <a:t>«</a:t>
            </a:r>
            <a:r>
              <a:rPr lang="ru-RU" sz="2000" b="1" dirty="0"/>
              <a:t>Засланный казачок</a:t>
            </a:r>
            <a:r>
              <a:rPr lang="en-US" sz="2000" b="1" dirty="0"/>
              <a:t>»</a:t>
            </a:r>
            <a:endParaRPr lang="ru-RU" sz="2000" b="1" dirty="0"/>
          </a:p>
          <a:p>
            <a:pPr marL="0" indent="0">
              <a:buNone/>
            </a:pPr>
            <a:r>
              <a:rPr lang="en-US" sz="2000" dirty="0"/>
              <a:t>«</a:t>
            </a:r>
            <a:r>
              <a:rPr lang="ru-RU" sz="2000" dirty="0"/>
              <a:t>Участвуя в заказной разработке профессионального </a:t>
            </a:r>
            <a:r>
              <a:rPr lang="en" sz="2000" dirty="0"/>
              <a:t>B2B-</a:t>
            </a:r>
            <a:r>
              <a:rPr lang="ru-RU" sz="2000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была неоднократно искаженной и не оперативной. Продвигались медленно,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sz="2000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</a:t>
            </a:r>
            <a:r>
              <a:rPr lang="en-US" sz="2000" dirty="0"/>
              <a:t>»</a:t>
            </a:r>
            <a:endParaRPr lang="ru-RU" sz="2000" dirty="0"/>
          </a:p>
        </p:txBody>
      </p:sp>
      <p:pic>
        <p:nvPicPr>
          <p:cNvPr id="3074" name="Picture 2" descr="Веб-камера в пиццерии «Додо Пицца» на Ленинском проспекте, Томск">
            <a:extLst>
              <a:ext uri="{FF2B5EF4-FFF2-40B4-BE49-F238E27FC236}">
                <a16:creationId xmlns:a16="http://schemas.microsoft.com/office/drawing/2014/main" id="{A6E703C8-C106-5085-F073-7F5868BD8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09761" y="-1"/>
            <a:ext cx="2682240" cy="33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507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0490" y="1589521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3255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85858" y="1589521"/>
            <a:ext cx="121539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Build entire Product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24002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81244" y="1713346"/>
            <a:ext cx="16395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Find Customers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02507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30490" y="3520897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463255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46804" y="3644722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dirty="0"/>
              <a:t>Build MVP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724002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31729" y="3520897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202507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70614" y="5452271"/>
            <a:ext cx="103060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Customer Needs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63255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046804" y="5576096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Build MVP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724002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31729" y="5452271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50715" y="5412371"/>
            <a:ext cx="11280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75" dirty="0">
                <a:solidFill>
                  <a:srgbClr val="0034EC"/>
                </a:solidFill>
                <a:cs typeface="Arial"/>
              </a:rPr>
              <a:t>Design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Thinking</a:t>
            </a:r>
            <a:endParaRPr sz="2000" dirty="0"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2032" y="3294665"/>
            <a:ext cx="155270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34EC"/>
                </a:solidFill>
                <a:cs typeface="Arial"/>
              </a:rPr>
              <a:t>21st</a:t>
            </a:r>
            <a:r>
              <a:rPr sz="2000" b="1" spc="-9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70" dirty="0">
                <a:solidFill>
                  <a:srgbClr val="0034EC"/>
                </a:solidFill>
                <a:cs typeface="Arial"/>
              </a:rPr>
              <a:t>Lean</a:t>
            </a:r>
            <a:r>
              <a:rPr sz="20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30" dirty="0">
                <a:solidFill>
                  <a:srgbClr val="0034EC"/>
                </a:solidFill>
                <a:cs typeface="Arial"/>
              </a:rPr>
              <a:t>Tech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265" y="1534509"/>
            <a:ext cx="15569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solidFill>
                  <a:srgbClr val="0034EC"/>
                </a:solidFill>
                <a:cs typeface="Arial"/>
              </a:rPr>
              <a:t>20th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50" dirty="0">
                <a:solidFill>
                  <a:srgbClr val="0034EC"/>
                </a:solidFill>
                <a:cs typeface="Arial"/>
              </a:rPr>
              <a:t>Tech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3660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93660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393660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98000" y="1426982"/>
            <a:ext cx="25727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Launch timing driven by </a:t>
            </a:r>
            <a:r>
              <a:rPr lang="en" b="1" dirty="0"/>
              <a:t>business plan</a:t>
            </a:r>
            <a:endParaRPr b="1"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Hire sales staff</a:t>
            </a:r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9398000" y="3138119"/>
            <a:ext cx="2607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timing </a:t>
            </a:r>
            <a:r>
              <a:rPr b="1" dirty="0"/>
              <a:t>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398000" y="5257848"/>
            <a:ext cx="17951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59500" y="380305"/>
            <a:ext cx="1087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менялся подход к разработке продуктов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Смешанные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Опросы</a:t>
            </a:r>
          </a:p>
          <a:p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  <a:p>
            <a:r>
              <a:rPr lang="ru-RU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486"/>
            <a:ext cx="10515600" cy="1050382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Смешанные исследования:</a:t>
            </a:r>
            <a:br>
              <a:rPr lang="ru-RU" dirty="0"/>
            </a:br>
            <a:r>
              <a:rPr lang="ru-RU" sz="4900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8"/>
            <a:ext cx="10883630" cy="56031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1"/>
                </a:solidFill>
              </a:rPr>
              <a:t>Тип: отношенческое исследование /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Относят и к количественным и смешанным исследованиям (в зависит, есть ли открытые вопросы)</a:t>
            </a:r>
            <a:endParaRPr lang="ru-RU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200" dirty="0"/>
              <a:t>Гибкий инструмент исследования пользователей.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Их можно проводить в разнообразных контекстах: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размещая опрос на сайте,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через рассылку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через чат лояльных пользователей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после </a:t>
            </a:r>
            <a:r>
              <a:rPr lang="en-US" sz="2000" dirty="0"/>
              <a:t>UX-</a:t>
            </a:r>
            <a:r>
              <a:rPr lang="ru-RU" sz="2000" dirty="0"/>
              <a:t>тестирования удобства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Могут принести и количественные, и качественные данные: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Числа (усредняем, строим распределения)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Рейтинги (ранжируем варианты)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Выбор из опций: Какие варианты для выбора наиболее актуальны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Текст: Ответы на открытые вопросы. 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Выборка должна быть достаточного размера и соответствовать целевой аудитории (репрезентировать ее).</a:t>
            </a:r>
          </a:p>
        </p:txBody>
      </p:sp>
      <p:pic>
        <p:nvPicPr>
          <p:cNvPr id="1028" name="Picture 4" descr="Эффективные опросы в бизнесе | Новости партнеров на РБК+">
            <a:extLst>
              <a:ext uri="{FF2B5EF4-FFF2-40B4-BE49-F238E27FC236}">
                <a16:creationId xmlns:a16="http://schemas.microsoft.com/office/drawing/2014/main" id="{000E8E98-341B-2B0D-7489-FA34A83DE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70598" y="2305251"/>
            <a:ext cx="3521402" cy="256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39" y="170022"/>
            <a:ext cx="10515600" cy="1055113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Смешанные исследования:</a:t>
            </a:r>
            <a:br>
              <a:rPr lang="ru-RU" dirty="0"/>
            </a:br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40" y="1426791"/>
            <a:ext cx="6204626" cy="52852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MVP — </a:t>
            </a:r>
            <a:r>
              <a:rPr lang="en" sz="1600" b="0" i="0" dirty="0">
                <a:solidFill>
                  <a:srgbClr val="70757A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sz="2200" dirty="0"/>
              <a:t>Minimal Viable </a:t>
            </a:r>
            <a:r>
              <a:rPr lang="en-US" sz="2200" dirty="0"/>
              <a:t>(Valuable)</a:t>
            </a:r>
            <a:r>
              <a:rPr lang="ru-RU" sz="2200" dirty="0"/>
              <a:t> </a:t>
            </a:r>
            <a:r>
              <a:rPr lang="en" sz="2200" dirty="0"/>
              <a:t>Product</a:t>
            </a:r>
            <a:endParaRPr lang="ru-RU" sz="2200" dirty="0"/>
          </a:p>
          <a:p>
            <a:pPr>
              <a:lnSpc>
                <a:spcPct val="100000"/>
              </a:lnSpc>
            </a:pPr>
            <a:r>
              <a:rPr lang="en" sz="2200" dirty="0"/>
              <a:t>MVP — </a:t>
            </a:r>
            <a:r>
              <a:rPr lang="ru-RU" sz="2200" dirty="0"/>
              <a:t>это простейший </a:t>
            </a:r>
            <a:r>
              <a:rPr lang="ru-RU" sz="2200" b="1" dirty="0"/>
              <a:t>работающий</a:t>
            </a:r>
            <a:r>
              <a:rPr lang="ru-RU" sz="2200" dirty="0"/>
              <a:t> прототип сервиса, при помощи которого </a:t>
            </a:r>
            <a:r>
              <a:rPr lang="ru-RU" sz="2200" b="1" dirty="0"/>
              <a:t>тестируют спрос</a:t>
            </a:r>
            <a:r>
              <a:rPr lang="ru-RU" sz="2200" dirty="0"/>
              <a:t>, прежде чем начинать полномасштабную разработку. 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Страхует компанию от создания невостребованного продукта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Позволяет минимальными усилиями собрать информацию, чтобы: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доработать продукт в соответствии с запросами целевой аудитории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или полностью отказаться от неудачной идеи.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E452F9DE-F083-4114-99AE-BC73153CB5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4032" y="1069494"/>
            <a:ext cx="4312641" cy="29311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386033-FCAD-4906-156E-B814193B7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6366" y="3932532"/>
            <a:ext cx="2953987" cy="21426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49BA86-D786-FC64-8E5B-7EC579E9D4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6763" y="4557212"/>
            <a:ext cx="2765237" cy="22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69"/>
            <a:ext cx="10515600" cy="1197706"/>
          </a:xfrm>
        </p:spPr>
        <p:txBody>
          <a:bodyPr>
            <a:normAutofit/>
          </a:bodyPr>
          <a:lstStyle/>
          <a:p>
            <a:r>
              <a:rPr lang="ru-RU" sz="3200" dirty="0"/>
              <a:t>Смешанные исследования:</a:t>
            </a:r>
            <a:br>
              <a:rPr lang="ru-RU" sz="3200" b="1" dirty="0"/>
            </a:br>
            <a:r>
              <a:rPr lang="ru-RU" sz="4000" dirty="0"/>
              <a:t>Анализ пользовательских сессий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50000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По хорошему должны быть какие-то логи (лог </a:t>
            </a:r>
            <a:r>
              <a:rPr lang="en-US" sz="2200" dirty="0"/>
              <a:t>http-</a:t>
            </a:r>
            <a:r>
              <a:rPr lang="ru-RU" sz="2200" dirty="0"/>
              <a:t>запросов</a:t>
            </a:r>
            <a:r>
              <a:rPr lang="en-US" sz="2200" dirty="0"/>
              <a:t>, </a:t>
            </a:r>
            <a:r>
              <a:rPr lang="ru-RU" sz="2200" dirty="0"/>
              <a:t>лог действий в приложении: кто куда перешёл и что кликнул).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запросы в поисковой системе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переходы между разделами в приложении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тепловые карты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узнать сценарии поведения пользователей и упростить интерфейс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например, сократив количество шагов, необходимых для совершения заказа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пользователи попадают в какой-то раздел странным и окольным путём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История операций в приложении банка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722713-C7EC-8A70-835E-E81D5CD4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5285" y="1"/>
            <a:ext cx="2736715" cy="161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4"/>
            <a:ext cx="10515600" cy="620714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2774"/>
            <a:ext cx="11315700" cy="54133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ru-RU" sz="2200" b="1" dirty="0"/>
              <a:t>Виды тепловых карт</a:t>
            </a:r>
            <a:r>
              <a:rPr lang="ru-RU" sz="2200" dirty="0"/>
              <a:t>:</a:t>
            </a:r>
            <a:r>
              <a:rPr lang="en-US" sz="2200" dirty="0"/>
              <a:t> </a:t>
            </a:r>
            <a:r>
              <a:rPr lang="ru-RU" sz="2200" dirty="0"/>
              <a:t>карта кликов,</a:t>
            </a:r>
            <a:r>
              <a:rPr lang="en-US" sz="2200" dirty="0"/>
              <a:t> </a:t>
            </a:r>
            <a:r>
              <a:rPr lang="ru-RU" sz="2200" dirty="0"/>
              <a:t>карта ссылок / кнопок,</a:t>
            </a:r>
            <a:r>
              <a:rPr lang="en-US" sz="2200" dirty="0"/>
              <a:t> </a:t>
            </a:r>
            <a:r>
              <a:rPr lang="ru-RU" sz="2200" dirty="0"/>
              <a:t>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016045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8609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340" y="454660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40"/>
            <a:ext cx="7230762" cy="111551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Смешанные исследования:</a:t>
            </a:r>
            <a:br>
              <a:rPr lang="ru-RU" sz="4000" dirty="0"/>
            </a:br>
            <a:r>
              <a:rPr lang="en-US" dirty="0"/>
              <a:t>Eye-tracking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53"/>
            <a:ext cx="7603435" cy="53476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>
                <a:solidFill>
                  <a:schemeClr val="accent1"/>
                </a:solidFill>
              </a:rPr>
              <a:t>Тип:</a:t>
            </a:r>
            <a:r>
              <a:rPr lang="ru-RU" sz="22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Отслеживаем движение взгляда пользователей по интерфейсу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Требуется специальное оборудование.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Можно заметить закономерности и выяснить, </a:t>
            </a:r>
            <a:r>
              <a:rPr lang="ru-RU" sz="2200" b="1" dirty="0"/>
              <a:t>какие элементы</a:t>
            </a:r>
            <a:r>
              <a:rPr lang="ru-RU" sz="2200" dirty="0"/>
              <a:t> интерфейса </a:t>
            </a:r>
            <a:r>
              <a:rPr lang="ru-RU" sz="2200" b="1" dirty="0"/>
              <a:t>привлекают внимание</a:t>
            </a:r>
            <a:r>
              <a:rPr lang="ru-RU" sz="2200" dirty="0"/>
              <a:t> пользователей.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 стрелки с подсказками куда повернуть в Яндекс-Навигаторе мало кто смотрит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Недостаток</a:t>
            </a:r>
            <a:r>
              <a:rPr lang="en-US" sz="2200" dirty="0"/>
              <a:t>:</a:t>
            </a:r>
            <a:r>
              <a:rPr lang="ru-RU" sz="2200" dirty="0"/>
              <a:t> дорогое оборудование, сложное в использовании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60CDEF-D614-298D-5A49-6E22DAB8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685" y="2127489"/>
            <a:ext cx="3682315" cy="2081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DA5CA-9E4A-FD95-A626-E8122C03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685" y="4208549"/>
            <a:ext cx="3682315" cy="264945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D11F268D-555B-8909-2D50-C3C09411DBA0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3047" y="0"/>
            <a:ext cx="3448953" cy="212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8CF7F-01D7-DA8A-6D66-88A4464AD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526F66E-C1FA-D788-B16C-3E2BC67249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DB4DAAC-C2BD-DF52-BFBF-4CA690B3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521"/>
            <a:ext cx="10515600" cy="2035534"/>
          </a:xfrm>
        </p:spPr>
        <p:txBody>
          <a:bodyPr>
            <a:normAutofit/>
          </a:bodyPr>
          <a:lstStyle/>
          <a:p>
            <a:r>
              <a:rPr lang="ru-RU" dirty="0"/>
              <a:t>Методы количественных</a:t>
            </a:r>
            <a:br>
              <a:rPr lang="ru-RU" dirty="0"/>
            </a:br>
            <a:r>
              <a:rPr lang="ru-RU" dirty="0"/>
              <a:t>исследований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0499B6-874D-DBF7-C202-3B06038CC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85616"/>
            <a:ext cx="10515600" cy="2256817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A/B-</a:t>
            </a:r>
            <a:r>
              <a:rPr lang="ru-RU" sz="3200" dirty="0"/>
              <a:t>тестирование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Кластеризация качественных обращений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Веб-аналитика</a:t>
            </a:r>
          </a:p>
          <a:p>
            <a:r>
              <a:rPr lang="ru-RU" sz="3200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808223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554B8-37F8-D7ED-F943-B85CFA99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14B7E-02EC-4538-FD34-FD810466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39154" cy="740525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2" name="Объект 31">
            <a:extLst>
              <a:ext uri="{FF2B5EF4-FFF2-40B4-BE49-F238E27FC236}">
                <a16:creationId xmlns:a16="http://schemas.microsoft.com/office/drawing/2014/main" id="{AF918CF2-D448-5911-DD5C-179A9B41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1327"/>
            <a:ext cx="5415152" cy="505958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400" dirty="0"/>
              <a:t>Дают возможность компании получить точные данные об исследуемой аудитории в цифрах.</a:t>
            </a:r>
          </a:p>
          <a:p>
            <a:pPr marL="0" indent="0">
              <a:lnSpc>
                <a:spcPct val="110000"/>
              </a:lnSpc>
              <a:spcBef>
                <a:spcPts val="1500"/>
              </a:spcBef>
              <a:buNone/>
            </a:pPr>
            <a:r>
              <a:rPr lang="ru-RU" sz="2400" dirty="0"/>
              <a:t>Преимущества количественных исследований: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Низкая стоимость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Большой охват аудитории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Масштабируемость результатов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Скорость получения результатов</a:t>
            </a:r>
          </a:p>
          <a:p>
            <a:pPr marL="360000" indent="-360000">
              <a:lnSpc>
                <a:spcPct val="11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Простота анализа результатов</a:t>
            </a:r>
          </a:p>
          <a:p>
            <a:pPr marL="0" indent="0">
              <a:lnSpc>
                <a:spcPct val="110000"/>
              </a:lnSpc>
              <a:buNone/>
            </a:pPr>
            <a:endParaRPr lang="ru-RU" sz="2400" dirty="0"/>
          </a:p>
          <a:p>
            <a:pPr>
              <a:lnSpc>
                <a:spcPct val="110000"/>
              </a:lnSpc>
            </a:pPr>
            <a:endParaRPr lang="ru-RU" sz="2400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353D278E-751D-C966-5501-3C9B298415D6}"/>
              </a:ext>
            </a:extLst>
          </p:cNvPr>
          <p:cNvSpPr txBox="1"/>
          <p:nvPr/>
        </p:nvSpPr>
        <p:spPr>
          <a:xfrm>
            <a:off x="9277354" y="2298871"/>
            <a:ext cx="2874645" cy="100181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065" marR="5080" indent="-635" algn="ctr">
              <a:lnSpc>
                <a:spcPct val="70000"/>
              </a:lnSpc>
              <a:spcBef>
                <a:spcPts val="155"/>
              </a:spcBef>
            </a:pPr>
            <a:r>
              <a:rPr dirty="0"/>
              <a:t>Практически каждый второй (46%) покупатель говорит, что хотя бы раз в месяц или чаще посещает пекарни и кондитерские,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DB242BD-8730-199C-DC86-7A3EC4470BD4}"/>
              </a:ext>
            </a:extLst>
          </p:cNvPr>
          <p:cNvGrpSpPr/>
          <p:nvPr/>
        </p:nvGrpSpPr>
        <p:grpSpPr>
          <a:xfrm>
            <a:off x="9529076" y="-5956"/>
            <a:ext cx="2197135" cy="2197171"/>
            <a:chOff x="9529076" y="-5956"/>
            <a:chExt cx="2197135" cy="2197171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E277BE70-5A30-3776-8216-4873D60760BD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9076" y="-5956"/>
              <a:ext cx="2197135" cy="2197171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52C705A-1669-2EDC-4F4C-C2A7DC6F85AB}"/>
                </a:ext>
              </a:extLst>
            </p:cNvPr>
            <p:cNvSpPr txBox="1"/>
            <p:nvPr/>
          </p:nvSpPr>
          <p:spPr>
            <a:xfrm>
              <a:off x="10290180" y="419461"/>
              <a:ext cx="848994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85" dirty="0">
                  <a:solidFill>
                    <a:srgbClr val="0034EC"/>
                  </a:solidFill>
                  <a:latin typeface="Arial"/>
                  <a:cs typeface="Arial"/>
                </a:rPr>
                <a:t>46</a:t>
              </a:r>
              <a:r>
                <a:rPr sz="3150" spc="277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139B5BD0-5E18-BF6A-5F89-38D985F05144}"/>
              </a:ext>
            </a:extLst>
          </p:cNvPr>
          <p:cNvSpPr txBox="1"/>
          <p:nvPr/>
        </p:nvSpPr>
        <p:spPr>
          <a:xfrm>
            <a:off x="6197933" y="5711019"/>
            <a:ext cx="294617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четвертый хотя бы раз в месяц ходит в рестораны быстрого питания (27%) или кафе (24%).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DEC7C20-A196-C0B5-0AB7-A0C877C38DC2}"/>
              </a:ext>
            </a:extLst>
          </p:cNvPr>
          <p:cNvGrpSpPr/>
          <p:nvPr/>
        </p:nvGrpSpPr>
        <p:grpSpPr>
          <a:xfrm>
            <a:off x="6727506" y="1190575"/>
            <a:ext cx="2048489" cy="2048510"/>
            <a:chOff x="7172495" y="2148194"/>
            <a:chExt cx="1755618" cy="1755636"/>
          </a:xfrm>
        </p:grpSpPr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BA696989-3C39-5898-EA72-E914E26E9C86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2495" y="2148194"/>
              <a:ext cx="1755618" cy="1755636"/>
            </a:xfrm>
            <a:prstGeom prst="rect">
              <a:avLst/>
            </a:prstGeom>
          </p:spPr>
        </p:pic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9C873823-6A0E-1FAE-7ED4-0F86B71E7713}"/>
                </a:ext>
              </a:extLst>
            </p:cNvPr>
            <p:cNvSpPr txBox="1"/>
            <p:nvPr/>
          </p:nvSpPr>
          <p:spPr>
            <a:xfrm>
              <a:off x="7784743" y="2603482"/>
              <a:ext cx="80073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50" dirty="0">
                  <a:solidFill>
                    <a:srgbClr val="0034EC"/>
                  </a:solidFill>
                  <a:latin typeface="Arial"/>
                  <a:cs typeface="Arial"/>
                </a:rPr>
                <a:t>27</a:t>
              </a:r>
              <a:r>
                <a:rPr sz="3150" spc="7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9F7790E-B856-9B35-F050-94200428C2F9}"/>
              </a:ext>
            </a:extLst>
          </p:cNvPr>
          <p:cNvGrpSpPr/>
          <p:nvPr/>
        </p:nvGrpSpPr>
        <p:grpSpPr>
          <a:xfrm>
            <a:off x="6716387" y="3466041"/>
            <a:ext cx="2156571" cy="2156571"/>
            <a:chOff x="7200313" y="4060805"/>
            <a:chExt cx="1755775" cy="1755775"/>
          </a:xfrm>
        </p:grpSpPr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3CF5C3C6-65FB-E3B2-F4E7-039FF2FFA3D2}"/>
                </a:ext>
              </a:extLst>
            </p:cNvPr>
            <p:cNvSpPr txBox="1"/>
            <p:nvPr/>
          </p:nvSpPr>
          <p:spPr>
            <a:xfrm>
              <a:off x="7746782" y="4405696"/>
              <a:ext cx="826769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20" dirty="0">
                  <a:solidFill>
                    <a:srgbClr val="0034EC"/>
                  </a:solidFill>
                  <a:latin typeface="Arial"/>
                  <a:cs typeface="Arial"/>
                </a:rPr>
                <a:t>24</a:t>
              </a:r>
              <a:r>
                <a:rPr sz="3150" spc="179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D752063B-CC0C-8E74-8A10-8714FD2A6BD0}"/>
                </a:ext>
              </a:extLst>
            </p:cNvPr>
            <p:cNvGrpSpPr/>
            <p:nvPr/>
          </p:nvGrpSpPr>
          <p:grpSpPr>
            <a:xfrm>
              <a:off x="7200313" y="4060805"/>
              <a:ext cx="1755775" cy="1755775"/>
              <a:chOff x="7200313" y="4060805"/>
              <a:chExt cx="1755775" cy="1755775"/>
            </a:xfrm>
          </p:grpSpPr>
          <p:grpSp>
            <p:nvGrpSpPr>
              <p:cNvPr id="8" name="object 9">
                <a:extLst>
                  <a:ext uri="{FF2B5EF4-FFF2-40B4-BE49-F238E27FC236}">
                    <a16:creationId xmlns:a16="http://schemas.microsoft.com/office/drawing/2014/main" id="{A3846FED-DACE-2994-8053-3867B5FB24D1}"/>
                  </a:ext>
                </a:extLst>
              </p:cNvPr>
              <p:cNvGrpSpPr/>
              <p:nvPr/>
            </p:nvGrpSpPr>
            <p:grpSpPr>
              <a:xfrm>
                <a:off x="7200313" y="4060805"/>
                <a:ext cx="1755775" cy="1755775"/>
                <a:chOff x="6163789" y="2879935"/>
                <a:chExt cx="1755775" cy="1755775"/>
              </a:xfrm>
            </p:grpSpPr>
            <p:sp>
              <p:nvSpPr>
                <p:cNvPr id="9" name="object 10">
                  <a:extLst>
                    <a:ext uri="{FF2B5EF4-FFF2-40B4-BE49-F238E27FC236}">
                      <a16:creationId xmlns:a16="http://schemas.microsoft.com/office/drawing/2014/main" id="{B266000A-EE4D-8228-3BA8-66C4071CDA0F}"/>
                    </a:ext>
                  </a:extLst>
                </p:cNvPr>
                <p:cNvSpPr/>
                <p:nvPr/>
              </p:nvSpPr>
              <p:spPr>
                <a:xfrm>
                  <a:off x="6238402" y="2954548"/>
                  <a:ext cx="1606550" cy="160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550" h="1606550">
                      <a:moveTo>
                        <a:pt x="30946" y="1023764"/>
                      </a:moveTo>
                      <a:lnTo>
                        <a:pt x="19006" y="976694"/>
                      </a:lnTo>
                      <a:lnTo>
                        <a:pt x="9997" y="929575"/>
                      </a:lnTo>
                      <a:lnTo>
                        <a:pt x="3863" y="882508"/>
                      </a:lnTo>
                      <a:lnTo>
                        <a:pt x="549" y="835595"/>
                      </a:lnTo>
                      <a:lnTo>
                        <a:pt x="0" y="788938"/>
                      </a:lnTo>
                      <a:lnTo>
                        <a:pt x="2157" y="742639"/>
                      </a:lnTo>
                      <a:lnTo>
                        <a:pt x="6967" y="696799"/>
                      </a:lnTo>
                      <a:lnTo>
                        <a:pt x="14373" y="651522"/>
                      </a:lnTo>
                      <a:lnTo>
                        <a:pt x="24319" y="606908"/>
                      </a:lnTo>
                      <a:lnTo>
                        <a:pt x="36750" y="563060"/>
                      </a:lnTo>
                      <a:lnTo>
                        <a:pt x="51608" y="520080"/>
                      </a:lnTo>
                      <a:lnTo>
                        <a:pt x="68839" y="478069"/>
                      </a:lnTo>
                      <a:lnTo>
                        <a:pt x="88387" y="437129"/>
                      </a:lnTo>
                      <a:lnTo>
                        <a:pt x="110195" y="397363"/>
                      </a:lnTo>
                      <a:lnTo>
                        <a:pt x="134208" y="358873"/>
                      </a:lnTo>
                      <a:lnTo>
                        <a:pt x="160370" y="321760"/>
                      </a:lnTo>
                      <a:lnTo>
                        <a:pt x="188625" y="286126"/>
                      </a:lnTo>
                      <a:lnTo>
                        <a:pt x="218917" y="252073"/>
                      </a:lnTo>
                      <a:lnTo>
                        <a:pt x="251189" y="219704"/>
                      </a:lnTo>
                      <a:lnTo>
                        <a:pt x="285387" y="189120"/>
                      </a:lnTo>
                      <a:lnTo>
                        <a:pt x="321455" y="160422"/>
                      </a:lnTo>
                      <a:lnTo>
                        <a:pt x="359335" y="133714"/>
                      </a:lnTo>
                      <a:lnTo>
                        <a:pt x="398973" y="109097"/>
                      </a:lnTo>
                      <a:lnTo>
                        <a:pt x="440313" y="86672"/>
                      </a:lnTo>
                      <a:lnTo>
                        <a:pt x="483298" y="66543"/>
                      </a:lnTo>
                      <a:lnTo>
                        <a:pt x="527873" y="48810"/>
                      </a:lnTo>
                      <a:lnTo>
                        <a:pt x="573982" y="33575"/>
                      </a:lnTo>
                      <a:lnTo>
                        <a:pt x="620914" y="21108"/>
                      </a:lnTo>
                      <a:lnTo>
                        <a:pt x="667930" y="11572"/>
                      </a:lnTo>
                      <a:lnTo>
                        <a:pt x="714925" y="4911"/>
                      </a:lnTo>
                      <a:lnTo>
                        <a:pt x="761798" y="1072"/>
                      </a:lnTo>
                      <a:lnTo>
                        <a:pt x="808446" y="0"/>
                      </a:lnTo>
                      <a:lnTo>
                        <a:pt x="854766" y="1638"/>
                      </a:lnTo>
                      <a:lnTo>
                        <a:pt x="900657" y="5934"/>
                      </a:lnTo>
                      <a:lnTo>
                        <a:pt x="946014" y="12833"/>
                      </a:lnTo>
                      <a:lnTo>
                        <a:pt x="990737" y="22278"/>
                      </a:lnTo>
                      <a:lnTo>
                        <a:pt x="1034721" y="34216"/>
                      </a:lnTo>
                      <a:lnTo>
                        <a:pt x="1077866" y="48593"/>
                      </a:lnTo>
                      <a:lnTo>
                        <a:pt x="1120067" y="65352"/>
                      </a:lnTo>
                      <a:lnTo>
                        <a:pt x="1161223" y="84440"/>
                      </a:lnTo>
                      <a:lnTo>
                        <a:pt x="1201230" y="105801"/>
                      </a:lnTo>
                      <a:lnTo>
                        <a:pt x="1239987" y="129381"/>
                      </a:lnTo>
                      <a:lnTo>
                        <a:pt x="1277391" y="155125"/>
                      </a:lnTo>
                      <a:lnTo>
                        <a:pt x="1313340" y="182979"/>
                      </a:lnTo>
                      <a:lnTo>
                        <a:pt x="1347730" y="212887"/>
                      </a:lnTo>
                      <a:lnTo>
                        <a:pt x="1380459" y="244795"/>
                      </a:lnTo>
                      <a:lnTo>
                        <a:pt x="1411424" y="278648"/>
                      </a:lnTo>
                      <a:lnTo>
                        <a:pt x="1440524" y="314392"/>
                      </a:lnTo>
                      <a:lnTo>
                        <a:pt x="1467655" y="351971"/>
                      </a:lnTo>
                      <a:lnTo>
                        <a:pt x="1492715" y="391330"/>
                      </a:lnTo>
                      <a:lnTo>
                        <a:pt x="1515601" y="432416"/>
                      </a:lnTo>
                      <a:lnTo>
                        <a:pt x="1536211" y="475173"/>
                      </a:lnTo>
                      <a:lnTo>
                        <a:pt x="1554442" y="519547"/>
                      </a:lnTo>
                      <a:lnTo>
                        <a:pt x="1570192" y="565482"/>
                      </a:lnTo>
                      <a:lnTo>
                        <a:pt x="1583184" y="612272"/>
                      </a:lnTo>
                      <a:lnTo>
                        <a:pt x="1593247" y="659177"/>
                      </a:lnTo>
                      <a:lnTo>
                        <a:pt x="1600434" y="706095"/>
                      </a:lnTo>
                      <a:lnTo>
                        <a:pt x="1604798" y="752922"/>
                      </a:lnTo>
                      <a:lnTo>
                        <a:pt x="1606393" y="799555"/>
                      </a:lnTo>
                      <a:lnTo>
                        <a:pt x="1605273" y="845891"/>
                      </a:lnTo>
                      <a:lnTo>
                        <a:pt x="1601492" y="891827"/>
                      </a:lnTo>
                      <a:lnTo>
                        <a:pt x="1595102" y="937259"/>
                      </a:lnTo>
                      <a:lnTo>
                        <a:pt x="1586158" y="982084"/>
                      </a:lnTo>
                      <a:lnTo>
                        <a:pt x="1574714" y="1026200"/>
                      </a:lnTo>
                      <a:lnTo>
                        <a:pt x="1560822" y="1069503"/>
                      </a:lnTo>
                      <a:lnTo>
                        <a:pt x="1544536" y="1111889"/>
                      </a:lnTo>
                      <a:lnTo>
                        <a:pt x="1525911" y="1153256"/>
                      </a:lnTo>
                      <a:lnTo>
                        <a:pt x="1504999" y="1193501"/>
                      </a:lnTo>
                      <a:lnTo>
                        <a:pt x="1481855" y="1232520"/>
                      </a:lnTo>
                      <a:lnTo>
                        <a:pt x="1456531" y="1270210"/>
                      </a:lnTo>
                      <a:lnTo>
                        <a:pt x="1429082" y="1306468"/>
                      </a:lnTo>
                      <a:lnTo>
                        <a:pt x="1399561" y="1341191"/>
                      </a:lnTo>
                      <a:lnTo>
                        <a:pt x="1368022" y="1374275"/>
                      </a:lnTo>
                      <a:lnTo>
                        <a:pt x="1334518" y="1405618"/>
                      </a:lnTo>
                      <a:lnTo>
                        <a:pt x="1299103" y="1435116"/>
                      </a:lnTo>
                      <a:lnTo>
                        <a:pt x="1261830" y="1462667"/>
                      </a:lnTo>
                      <a:lnTo>
                        <a:pt x="1222754" y="1488166"/>
                      </a:lnTo>
                      <a:lnTo>
                        <a:pt x="1181927" y="1511511"/>
                      </a:lnTo>
                      <a:lnTo>
                        <a:pt x="1139404" y="1532599"/>
                      </a:lnTo>
                      <a:lnTo>
                        <a:pt x="1095238" y="1551326"/>
                      </a:lnTo>
                      <a:lnTo>
                        <a:pt x="1049482" y="1567590"/>
                      </a:lnTo>
                      <a:lnTo>
                        <a:pt x="1002840" y="1581106"/>
                      </a:lnTo>
                      <a:lnTo>
                        <a:pt x="956051" y="1591693"/>
                      </a:lnTo>
                      <a:lnTo>
                        <a:pt x="909216" y="1599405"/>
                      </a:lnTo>
                      <a:lnTo>
                        <a:pt x="862441" y="1604294"/>
                      </a:lnTo>
                      <a:lnTo>
                        <a:pt x="815829" y="1606411"/>
                      </a:lnTo>
                      <a:lnTo>
                        <a:pt x="769483" y="1605811"/>
                      </a:lnTo>
                      <a:lnTo>
                        <a:pt x="723508" y="1602544"/>
                      </a:lnTo>
                      <a:lnTo>
                        <a:pt x="678007" y="1596664"/>
                      </a:lnTo>
                      <a:lnTo>
                        <a:pt x="633084" y="1588223"/>
                      </a:lnTo>
                      <a:lnTo>
                        <a:pt x="588843" y="1577273"/>
                      </a:lnTo>
                      <a:lnTo>
                        <a:pt x="545388" y="1563867"/>
                      </a:lnTo>
                      <a:lnTo>
                        <a:pt x="502821" y="1548058"/>
                      </a:lnTo>
                      <a:lnTo>
                        <a:pt x="461248" y="1529897"/>
                      </a:lnTo>
                      <a:lnTo>
                        <a:pt x="420772" y="1509438"/>
                      </a:lnTo>
                      <a:lnTo>
                        <a:pt x="381496" y="1486732"/>
                      </a:lnTo>
                      <a:lnTo>
                        <a:pt x="343524" y="1461832"/>
                      </a:lnTo>
                      <a:lnTo>
                        <a:pt x="306961" y="1434791"/>
                      </a:lnTo>
                      <a:lnTo>
                        <a:pt x="271910" y="1405661"/>
                      </a:lnTo>
                      <a:lnTo>
                        <a:pt x="238474" y="1374494"/>
                      </a:lnTo>
                      <a:lnTo>
                        <a:pt x="206757" y="1341344"/>
                      </a:lnTo>
                      <a:lnTo>
                        <a:pt x="176864" y="1306261"/>
                      </a:lnTo>
                      <a:lnTo>
                        <a:pt x="148898" y="1269300"/>
                      </a:lnTo>
                      <a:lnTo>
                        <a:pt x="122962" y="1230512"/>
                      </a:lnTo>
                      <a:lnTo>
                        <a:pt x="99161" y="1189949"/>
                      </a:lnTo>
                      <a:lnTo>
                        <a:pt x="77598" y="1147665"/>
                      </a:lnTo>
                      <a:lnTo>
                        <a:pt x="58377" y="1103711"/>
                      </a:lnTo>
                      <a:lnTo>
                        <a:pt x="41602" y="1058140"/>
                      </a:lnTo>
                    </a:path>
                  </a:pathLst>
                </a:custGeom>
                <a:ln w="149224">
                  <a:solidFill>
                    <a:srgbClr val="D4E1F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" name="object 11">
                  <a:extLst>
                    <a:ext uri="{FF2B5EF4-FFF2-40B4-BE49-F238E27FC236}">
                      <a16:creationId xmlns:a16="http://schemas.microsoft.com/office/drawing/2014/main" id="{8AC9BB50-3159-6206-43CF-06E0C0CF8FAF}"/>
                    </a:ext>
                  </a:extLst>
                </p:cNvPr>
                <p:cNvSpPr/>
                <p:nvPr/>
              </p:nvSpPr>
              <p:spPr>
                <a:xfrm>
                  <a:off x="7039388" y="2954738"/>
                  <a:ext cx="801370" cy="71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370" h="719454">
                      <a:moveTo>
                        <a:pt x="0" y="0"/>
                      </a:moveTo>
                      <a:lnTo>
                        <a:pt x="49094" y="1350"/>
                      </a:lnTo>
                      <a:lnTo>
                        <a:pt x="97464" y="5612"/>
                      </a:lnTo>
                      <a:lnTo>
                        <a:pt x="145020" y="12704"/>
                      </a:lnTo>
                      <a:lnTo>
                        <a:pt x="191669" y="22544"/>
                      </a:lnTo>
                      <a:lnTo>
                        <a:pt x="237321" y="35050"/>
                      </a:lnTo>
                      <a:lnTo>
                        <a:pt x="281886" y="50141"/>
                      </a:lnTo>
                      <a:lnTo>
                        <a:pt x="325271" y="67734"/>
                      </a:lnTo>
                      <a:lnTo>
                        <a:pt x="367385" y="87749"/>
                      </a:lnTo>
                      <a:lnTo>
                        <a:pt x="408139" y="110103"/>
                      </a:lnTo>
                      <a:lnTo>
                        <a:pt x="447441" y="134715"/>
                      </a:lnTo>
                      <a:lnTo>
                        <a:pt x="485199" y="161502"/>
                      </a:lnTo>
                      <a:lnTo>
                        <a:pt x="521324" y="190384"/>
                      </a:lnTo>
                      <a:lnTo>
                        <a:pt x="555723" y="221278"/>
                      </a:lnTo>
                      <a:lnTo>
                        <a:pt x="588306" y="254103"/>
                      </a:lnTo>
                      <a:lnTo>
                        <a:pt x="618982" y="288776"/>
                      </a:lnTo>
                      <a:lnTo>
                        <a:pt x="647659" y="325217"/>
                      </a:lnTo>
                      <a:lnTo>
                        <a:pt x="674248" y="363344"/>
                      </a:lnTo>
                      <a:lnTo>
                        <a:pt x="698656" y="403074"/>
                      </a:lnTo>
                      <a:lnTo>
                        <a:pt x="720793" y="444326"/>
                      </a:lnTo>
                      <a:lnTo>
                        <a:pt x="740568" y="487018"/>
                      </a:lnTo>
                      <a:lnTo>
                        <a:pt x="757890" y="531069"/>
                      </a:lnTo>
                      <a:lnTo>
                        <a:pt x="772667" y="576397"/>
                      </a:lnTo>
                      <a:lnTo>
                        <a:pt x="784809" y="622920"/>
                      </a:lnTo>
                      <a:lnTo>
                        <a:pt x="794225" y="670556"/>
                      </a:lnTo>
                      <a:lnTo>
                        <a:pt x="800824" y="719224"/>
                      </a:lnTo>
                    </a:path>
                  </a:pathLst>
                </a:custGeom>
                <a:ln w="149224">
                  <a:solidFill>
                    <a:srgbClr val="0034EC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14" name="object 19">
                <a:extLst>
                  <a:ext uri="{FF2B5EF4-FFF2-40B4-BE49-F238E27FC236}">
                    <a16:creationId xmlns:a16="http://schemas.microsoft.com/office/drawing/2014/main" id="{28D3CE52-AD5C-6ABA-75DD-DE2732107614}"/>
                  </a:ext>
                </a:extLst>
              </p:cNvPr>
              <p:cNvGrpSpPr/>
              <p:nvPr/>
            </p:nvGrpSpPr>
            <p:grpSpPr>
              <a:xfrm>
                <a:off x="7858256" y="4941402"/>
                <a:ext cx="414020" cy="518159"/>
                <a:chOff x="6821732" y="3760532"/>
                <a:chExt cx="414020" cy="518159"/>
              </a:xfrm>
            </p:grpSpPr>
            <p:sp>
              <p:nvSpPr>
                <p:cNvPr id="15" name="object 20">
                  <a:extLst>
                    <a:ext uri="{FF2B5EF4-FFF2-40B4-BE49-F238E27FC236}">
                      <a16:creationId xmlns:a16="http://schemas.microsoft.com/office/drawing/2014/main" id="{CF942B05-82C7-5735-E874-D49851BA079F}"/>
                    </a:ext>
                  </a:extLst>
                </p:cNvPr>
                <p:cNvSpPr/>
                <p:nvPr/>
              </p:nvSpPr>
              <p:spPr>
                <a:xfrm>
                  <a:off x="6876694" y="4011802"/>
                  <a:ext cx="154305" cy="25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04" h="254000">
                      <a:moveTo>
                        <a:pt x="3810" y="113398"/>
                      </a:moveTo>
                      <a:lnTo>
                        <a:pt x="2527" y="113385"/>
                      </a:lnTo>
                      <a:lnTo>
                        <a:pt x="1257" y="113271"/>
                      </a:lnTo>
                      <a:lnTo>
                        <a:pt x="0" y="113042"/>
                      </a:lnTo>
                      <a:lnTo>
                        <a:pt x="0" y="113398"/>
                      </a:lnTo>
                      <a:lnTo>
                        <a:pt x="3810" y="113398"/>
                      </a:lnTo>
                      <a:close/>
                    </a:path>
                    <a:path w="154304" h="254000">
                      <a:moveTo>
                        <a:pt x="77343" y="128600"/>
                      </a:moveTo>
                      <a:lnTo>
                        <a:pt x="0" y="128612"/>
                      </a:lnTo>
                      <a:lnTo>
                        <a:pt x="77343" y="128600"/>
                      </a:lnTo>
                      <a:close/>
                    </a:path>
                    <a:path w="154304" h="254000">
                      <a:moveTo>
                        <a:pt x="110350" y="18630"/>
                      </a:moveTo>
                      <a:lnTo>
                        <a:pt x="108966" y="11379"/>
                      </a:lnTo>
                      <a:lnTo>
                        <a:pt x="105168" y="5461"/>
                      </a:lnTo>
                      <a:lnTo>
                        <a:pt x="99568" y="1460"/>
                      </a:lnTo>
                      <a:lnTo>
                        <a:pt x="92697" y="0"/>
                      </a:lnTo>
                      <a:lnTo>
                        <a:pt x="82677" y="0"/>
                      </a:lnTo>
                      <a:lnTo>
                        <a:pt x="82651" y="1270"/>
                      </a:lnTo>
                      <a:lnTo>
                        <a:pt x="82511" y="2527"/>
                      </a:lnTo>
                      <a:lnTo>
                        <a:pt x="82245" y="3771"/>
                      </a:lnTo>
                      <a:lnTo>
                        <a:pt x="86741" y="7391"/>
                      </a:lnTo>
                      <a:lnTo>
                        <a:pt x="89331" y="12865"/>
                      </a:lnTo>
                      <a:lnTo>
                        <a:pt x="71640" y="37261"/>
                      </a:lnTo>
                      <a:lnTo>
                        <a:pt x="92697" y="37261"/>
                      </a:lnTo>
                      <a:lnTo>
                        <a:pt x="99568" y="35788"/>
                      </a:lnTo>
                      <a:lnTo>
                        <a:pt x="105168" y="31800"/>
                      </a:lnTo>
                      <a:lnTo>
                        <a:pt x="108966" y="25869"/>
                      </a:lnTo>
                      <a:lnTo>
                        <a:pt x="110350" y="18630"/>
                      </a:lnTo>
                      <a:close/>
                    </a:path>
                    <a:path w="154304" h="254000">
                      <a:moveTo>
                        <a:pt x="140525" y="64630"/>
                      </a:moveTo>
                      <a:lnTo>
                        <a:pt x="140411" y="54076"/>
                      </a:lnTo>
                      <a:lnTo>
                        <a:pt x="136093" y="49834"/>
                      </a:lnTo>
                      <a:lnTo>
                        <a:pt x="130810" y="49885"/>
                      </a:lnTo>
                      <a:lnTo>
                        <a:pt x="109753" y="49885"/>
                      </a:lnTo>
                      <a:lnTo>
                        <a:pt x="115036" y="49898"/>
                      </a:lnTo>
                      <a:lnTo>
                        <a:pt x="119316" y="54178"/>
                      </a:lnTo>
                      <a:lnTo>
                        <a:pt x="119316" y="59448"/>
                      </a:lnTo>
                      <a:lnTo>
                        <a:pt x="119316" y="64731"/>
                      </a:lnTo>
                      <a:lnTo>
                        <a:pt x="115036" y="68999"/>
                      </a:lnTo>
                      <a:lnTo>
                        <a:pt x="109753" y="69011"/>
                      </a:lnTo>
                      <a:lnTo>
                        <a:pt x="130810" y="69011"/>
                      </a:lnTo>
                      <a:lnTo>
                        <a:pt x="130949" y="69011"/>
                      </a:lnTo>
                      <a:lnTo>
                        <a:pt x="136296" y="68948"/>
                      </a:lnTo>
                      <a:lnTo>
                        <a:pt x="140525" y="64630"/>
                      </a:lnTo>
                      <a:close/>
                    </a:path>
                    <a:path w="154304" h="254000">
                      <a:moveTo>
                        <a:pt x="148234" y="113042"/>
                      </a:moveTo>
                      <a:lnTo>
                        <a:pt x="146977" y="113271"/>
                      </a:lnTo>
                      <a:lnTo>
                        <a:pt x="145694" y="113385"/>
                      </a:lnTo>
                      <a:lnTo>
                        <a:pt x="144424" y="113385"/>
                      </a:lnTo>
                      <a:lnTo>
                        <a:pt x="127177" y="113385"/>
                      </a:lnTo>
                      <a:lnTo>
                        <a:pt x="127177" y="179870"/>
                      </a:lnTo>
                      <a:lnTo>
                        <a:pt x="122351" y="206133"/>
                      </a:lnTo>
                      <a:lnTo>
                        <a:pt x="109042" y="228384"/>
                      </a:lnTo>
                      <a:lnTo>
                        <a:pt x="88900" y="244716"/>
                      </a:lnTo>
                      <a:lnTo>
                        <a:pt x="63588" y="253225"/>
                      </a:lnTo>
                      <a:lnTo>
                        <a:pt x="67119" y="253733"/>
                      </a:lnTo>
                      <a:lnTo>
                        <a:pt x="70675" y="253987"/>
                      </a:lnTo>
                      <a:lnTo>
                        <a:pt x="74244" y="253987"/>
                      </a:lnTo>
                      <a:lnTo>
                        <a:pt x="103060" y="248145"/>
                      </a:lnTo>
                      <a:lnTo>
                        <a:pt x="126580" y="232257"/>
                      </a:lnTo>
                      <a:lnTo>
                        <a:pt x="142443" y="208699"/>
                      </a:lnTo>
                      <a:lnTo>
                        <a:pt x="148234" y="179870"/>
                      </a:lnTo>
                      <a:lnTo>
                        <a:pt x="148234" y="113042"/>
                      </a:lnTo>
                      <a:close/>
                    </a:path>
                    <a:path w="154304" h="254000">
                      <a:moveTo>
                        <a:pt x="154127" y="96380"/>
                      </a:moveTo>
                      <a:lnTo>
                        <a:pt x="154076" y="91097"/>
                      </a:lnTo>
                      <a:lnTo>
                        <a:pt x="154025" y="85826"/>
                      </a:lnTo>
                      <a:lnTo>
                        <a:pt x="149694" y="81584"/>
                      </a:lnTo>
                      <a:lnTo>
                        <a:pt x="144411" y="81635"/>
                      </a:lnTo>
                      <a:lnTo>
                        <a:pt x="123367" y="81635"/>
                      </a:lnTo>
                      <a:lnTo>
                        <a:pt x="128638" y="81648"/>
                      </a:lnTo>
                      <a:lnTo>
                        <a:pt x="132918" y="85928"/>
                      </a:lnTo>
                      <a:lnTo>
                        <a:pt x="132918" y="91198"/>
                      </a:lnTo>
                      <a:lnTo>
                        <a:pt x="132918" y="96481"/>
                      </a:lnTo>
                      <a:lnTo>
                        <a:pt x="128638" y="100749"/>
                      </a:lnTo>
                      <a:lnTo>
                        <a:pt x="123367" y="100761"/>
                      </a:lnTo>
                      <a:lnTo>
                        <a:pt x="144411" y="100761"/>
                      </a:lnTo>
                      <a:lnTo>
                        <a:pt x="144551" y="100761"/>
                      </a:lnTo>
                      <a:lnTo>
                        <a:pt x="149898" y="100698"/>
                      </a:lnTo>
                      <a:lnTo>
                        <a:pt x="154127" y="96380"/>
                      </a:lnTo>
                      <a:close/>
                    </a:path>
                  </a:pathLst>
                </a:custGeom>
                <a:solidFill>
                  <a:srgbClr val="D4E1F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6" name="object 21">
                  <a:extLst>
                    <a:ext uri="{FF2B5EF4-FFF2-40B4-BE49-F238E27FC236}">
                      <a16:creationId xmlns:a16="http://schemas.microsoft.com/office/drawing/2014/main" id="{FA220C91-C00E-4286-F44F-86A0A8950F0E}"/>
                    </a:ext>
                  </a:extLst>
                </p:cNvPr>
                <p:cNvSpPr/>
                <p:nvPr/>
              </p:nvSpPr>
              <p:spPr>
                <a:xfrm>
                  <a:off x="6968424" y="3760532"/>
                  <a:ext cx="267335" cy="48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34" h="487679">
                      <a:moveTo>
                        <a:pt x="56821" y="58143"/>
                      </a:moveTo>
                      <a:lnTo>
                        <a:pt x="44190" y="58143"/>
                      </a:lnTo>
                      <a:lnTo>
                        <a:pt x="44190" y="7774"/>
                      </a:lnTo>
                      <a:lnTo>
                        <a:pt x="51963" y="0"/>
                      </a:lnTo>
                      <a:lnTo>
                        <a:pt x="63243" y="0"/>
                      </a:lnTo>
                      <a:lnTo>
                        <a:pt x="64924" y="246"/>
                      </a:lnTo>
                      <a:lnTo>
                        <a:pt x="103286" y="12090"/>
                      </a:lnTo>
                      <a:lnTo>
                        <a:pt x="60381" y="12090"/>
                      </a:lnTo>
                      <a:lnTo>
                        <a:pt x="57749" y="13529"/>
                      </a:lnTo>
                      <a:lnTo>
                        <a:pt x="56887" y="16469"/>
                      </a:lnTo>
                      <a:lnTo>
                        <a:pt x="56821" y="58143"/>
                      </a:lnTo>
                      <a:close/>
                    </a:path>
                    <a:path w="267334" h="487679">
                      <a:moveTo>
                        <a:pt x="9804" y="251957"/>
                      </a:moveTo>
                      <a:lnTo>
                        <a:pt x="2827" y="251957"/>
                      </a:lnTo>
                      <a:lnTo>
                        <a:pt x="0" y="249129"/>
                      </a:lnTo>
                      <a:lnTo>
                        <a:pt x="9" y="65227"/>
                      </a:lnTo>
                      <a:lnTo>
                        <a:pt x="7083" y="58153"/>
                      </a:lnTo>
                      <a:lnTo>
                        <a:pt x="15812" y="58143"/>
                      </a:lnTo>
                      <a:lnTo>
                        <a:pt x="209493" y="58143"/>
                      </a:lnTo>
                      <a:lnTo>
                        <a:pt x="62892" y="12826"/>
                      </a:lnTo>
                      <a:lnTo>
                        <a:pt x="60381" y="12090"/>
                      </a:lnTo>
                      <a:lnTo>
                        <a:pt x="103286" y="12090"/>
                      </a:lnTo>
                      <a:lnTo>
                        <a:pt x="252535" y="58225"/>
                      </a:lnTo>
                      <a:lnTo>
                        <a:pt x="260595" y="59065"/>
                      </a:lnTo>
                      <a:lnTo>
                        <a:pt x="266720" y="65853"/>
                      </a:lnTo>
                      <a:lnTo>
                        <a:pt x="266720" y="70778"/>
                      </a:lnTo>
                      <a:lnTo>
                        <a:pt x="14056" y="70780"/>
                      </a:lnTo>
                      <a:lnTo>
                        <a:pt x="12637" y="72199"/>
                      </a:lnTo>
                      <a:lnTo>
                        <a:pt x="12631" y="249129"/>
                      </a:lnTo>
                      <a:lnTo>
                        <a:pt x="9804" y="251957"/>
                      </a:lnTo>
                      <a:close/>
                    </a:path>
                    <a:path w="267334" h="487679">
                      <a:moveTo>
                        <a:pt x="250918" y="487492"/>
                      </a:moveTo>
                      <a:lnTo>
                        <a:pt x="41860" y="487480"/>
                      </a:lnTo>
                      <a:lnTo>
                        <a:pt x="39044" y="484664"/>
                      </a:lnTo>
                      <a:lnTo>
                        <a:pt x="39044" y="477687"/>
                      </a:lnTo>
                      <a:lnTo>
                        <a:pt x="41872" y="474859"/>
                      </a:lnTo>
                      <a:lnTo>
                        <a:pt x="252674" y="474857"/>
                      </a:lnTo>
                      <a:lnTo>
                        <a:pt x="254099" y="473435"/>
                      </a:lnTo>
                      <a:lnTo>
                        <a:pt x="254097" y="73055"/>
                      </a:lnTo>
                      <a:lnTo>
                        <a:pt x="253711" y="72199"/>
                      </a:lnTo>
                      <a:lnTo>
                        <a:pt x="253037" y="71601"/>
                      </a:lnTo>
                      <a:lnTo>
                        <a:pt x="250363" y="70778"/>
                      </a:lnTo>
                      <a:lnTo>
                        <a:pt x="266720" y="70778"/>
                      </a:lnTo>
                      <a:lnTo>
                        <a:pt x="266721" y="480407"/>
                      </a:lnTo>
                      <a:lnTo>
                        <a:pt x="259647" y="487480"/>
                      </a:lnTo>
                      <a:lnTo>
                        <a:pt x="250918" y="487492"/>
                      </a:lnTo>
                      <a:close/>
                    </a:path>
                  </a:pathLst>
                </a:custGeom>
                <a:solidFill>
                  <a:srgbClr val="0034EC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17" name="object 22">
                  <a:extLst>
                    <a:ext uri="{FF2B5EF4-FFF2-40B4-BE49-F238E27FC236}">
                      <a16:creationId xmlns:a16="http://schemas.microsoft.com/office/drawing/2014/main" id="{BD04C350-3A3C-3802-3EE6-2A0E7A568331}"/>
                    </a:ext>
                  </a:extLst>
                </p:cNvPr>
                <p:cNvPicPr/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5534" y="4094467"/>
                  <a:ext cx="126599" cy="98107"/>
                </a:xfrm>
                <a:prstGeom prst="rect">
                  <a:avLst/>
                </a:prstGeom>
              </p:spPr>
            </p:pic>
            <p:pic>
              <p:nvPicPr>
                <p:cNvPr id="18" name="object 23">
                  <a:extLst>
                    <a:ext uri="{FF2B5EF4-FFF2-40B4-BE49-F238E27FC236}">
                      <a16:creationId xmlns:a16="http://schemas.microsoft.com/office/drawing/2014/main" id="{1CEDA763-F64E-C13F-0E68-4CE2269F121D}"/>
                    </a:ext>
                  </a:extLst>
                </p:cNvPr>
                <p:cNvPicPr/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7648" y="3894631"/>
                  <a:ext cx="187275" cy="130629"/>
                </a:xfrm>
                <a:prstGeom prst="rect">
                  <a:avLst/>
                </a:prstGeom>
              </p:spPr>
            </p:pic>
            <p:sp>
              <p:nvSpPr>
                <p:cNvPr id="19" name="object 24">
                  <a:extLst>
                    <a:ext uri="{FF2B5EF4-FFF2-40B4-BE49-F238E27FC236}">
                      <a16:creationId xmlns:a16="http://schemas.microsoft.com/office/drawing/2014/main" id="{0B341DC7-C859-1AE2-5853-3E3433D23F4D}"/>
                    </a:ext>
                  </a:extLst>
                </p:cNvPr>
                <p:cNvSpPr/>
                <p:nvPr/>
              </p:nvSpPr>
              <p:spPr>
                <a:xfrm>
                  <a:off x="6821732" y="3999162"/>
                  <a:ext cx="221615" cy="27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279400">
                      <a:moveTo>
                        <a:pt x="171971" y="49893"/>
                      </a:moveTo>
                      <a:lnTo>
                        <a:pt x="81698" y="49885"/>
                      </a:lnTo>
                      <a:lnTo>
                        <a:pt x="80212" y="41385"/>
                      </a:lnTo>
                      <a:lnTo>
                        <a:pt x="82040" y="33251"/>
                      </a:lnTo>
                      <a:lnTo>
                        <a:pt x="101934" y="20233"/>
                      </a:lnTo>
                      <a:lnTo>
                        <a:pt x="114973" y="20233"/>
                      </a:lnTo>
                      <a:lnTo>
                        <a:pt x="121297" y="19481"/>
                      </a:lnTo>
                      <a:lnTo>
                        <a:pt x="125197" y="14418"/>
                      </a:lnTo>
                      <a:lnTo>
                        <a:pt x="125410" y="11623"/>
                      </a:lnTo>
                      <a:lnTo>
                        <a:pt x="123558" y="4537"/>
                      </a:lnTo>
                      <a:lnTo>
                        <a:pt x="125580" y="1086"/>
                      </a:lnTo>
                      <a:lnTo>
                        <a:pt x="129474" y="69"/>
                      </a:lnTo>
                      <a:lnTo>
                        <a:pt x="130009" y="0"/>
                      </a:lnTo>
                      <a:lnTo>
                        <a:pt x="147669" y="0"/>
                      </a:lnTo>
                      <a:lnTo>
                        <a:pt x="159446" y="2460"/>
                      </a:lnTo>
                      <a:lnTo>
                        <a:pt x="169073" y="9166"/>
                      </a:lnTo>
                      <a:lnTo>
                        <a:pt x="171337" y="12630"/>
                      </a:lnTo>
                      <a:lnTo>
                        <a:pt x="137652" y="12630"/>
                      </a:lnTo>
                      <a:lnTo>
                        <a:pt x="137623" y="16741"/>
                      </a:lnTo>
                      <a:lnTo>
                        <a:pt x="96909" y="32863"/>
                      </a:lnTo>
                      <a:lnTo>
                        <a:pt x="92844" y="36920"/>
                      </a:lnTo>
                      <a:lnTo>
                        <a:pt x="92835" y="45242"/>
                      </a:lnTo>
                      <a:lnTo>
                        <a:pt x="94628" y="48288"/>
                      </a:lnTo>
                      <a:lnTo>
                        <a:pt x="97518" y="49891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71973" y="49891"/>
                      </a:moveTo>
                      <a:lnTo>
                        <a:pt x="147669" y="49891"/>
                      </a:lnTo>
                      <a:lnTo>
                        <a:pt x="154534" y="48425"/>
                      </a:lnTo>
                      <a:lnTo>
                        <a:pt x="160146" y="44429"/>
                      </a:lnTo>
                      <a:lnTo>
                        <a:pt x="163932" y="38506"/>
                      </a:lnTo>
                      <a:lnTo>
                        <a:pt x="165322" y="31261"/>
                      </a:lnTo>
                      <a:lnTo>
                        <a:pt x="163921" y="23998"/>
                      </a:lnTo>
                      <a:lnTo>
                        <a:pt x="160146" y="18093"/>
                      </a:lnTo>
                      <a:lnTo>
                        <a:pt x="154534" y="14096"/>
                      </a:lnTo>
                      <a:lnTo>
                        <a:pt x="147669" y="12630"/>
                      </a:lnTo>
                      <a:lnTo>
                        <a:pt x="171337" y="12630"/>
                      </a:lnTo>
                      <a:lnTo>
                        <a:pt x="175569" y="19105"/>
                      </a:lnTo>
                      <a:lnTo>
                        <a:pt x="177953" y="31261"/>
                      </a:lnTo>
                      <a:lnTo>
                        <a:pt x="177968" y="37947"/>
                      </a:lnTo>
                      <a:lnTo>
                        <a:pt x="175875" y="44467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12936" y="32863"/>
                      </a:moveTo>
                      <a:lnTo>
                        <a:pt x="96914" y="32858"/>
                      </a:lnTo>
                      <a:lnTo>
                        <a:pt x="113415" y="32858"/>
                      </a:lnTo>
                      <a:lnTo>
                        <a:pt x="112936" y="32863"/>
                      </a:lnTo>
                      <a:close/>
                    </a:path>
                    <a:path w="221615" h="279400">
                      <a:moveTo>
                        <a:pt x="129164" y="279251"/>
                      </a:moveTo>
                      <a:lnTo>
                        <a:pt x="108411" y="276741"/>
                      </a:lnTo>
                      <a:lnTo>
                        <a:pt x="89120" y="269471"/>
                      </a:lnTo>
                      <a:lnTo>
                        <a:pt x="72090" y="257853"/>
                      </a:lnTo>
                      <a:lnTo>
                        <a:pt x="58118" y="242305"/>
                      </a:lnTo>
                      <a:lnTo>
                        <a:pt x="29624" y="230642"/>
                      </a:lnTo>
                      <a:lnTo>
                        <a:pt x="13869" y="220146"/>
                      </a:lnTo>
                      <a:lnTo>
                        <a:pt x="3715" y="204950"/>
                      </a:lnTo>
                      <a:lnTo>
                        <a:pt x="0" y="187056"/>
                      </a:lnTo>
                      <a:lnTo>
                        <a:pt x="3561" y="168463"/>
                      </a:lnTo>
                      <a:lnTo>
                        <a:pt x="9969" y="157357"/>
                      </a:lnTo>
                      <a:lnTo>
                        <a:pt x="18930" y="148494"/>
                      </a:lnTo>
                      <a:lnTo>
                        <a:pt x="29900" y="142287"/>
                      </a:lnTo>
                      <a:lnTo>
                        <a:pt x="42332" y="139148"/>
                      </a:lnTo>
                      <a:lnTo>
                        <a:pt x="42332" y="118680"/>
                      </a:lnTo>
                      <a:lnTo>
                        <a:pt x="37829" y="111132"/>
                      </a:lnTo>
                      <a:lnTo>
                        <a:pt x="36612" y="102736"/>
                      </a:lnTo>
                      <a:lnTo>
                        <a:pt x="38633" y="94495"/>
                      </a:lnTo>
                      <a:lnTo>
                        <a:pt x="43842" y="87416"/>
                      </a:lnTo>
                      <a:lnTo>
                        <a:pt x="46925" y="84617"/>
                      </a:lnTo>
                      <a:lnTo>
                        <a:pt x="50736" y="82745"/>
                      </a:lnTo>
                      <a:lnTo>
                        <a:pt x="54835" y="82014"/>
                      </a:lnTo>
                      <a:lnTo>
                        <a:pt x="52505" y="73535"/>
                      </a:lnTo>
                      <a:lnTo>
                        <a:pt x="71171" y="49885"/>
                      </a:lnTo>
                      <a:lnTo>
                        <a:pt x="171971" y="49893"/>
                      </a:lnTo>
                      <a:lnTo>
                        <a:pt x="185779" y="49893"/>
                      </a:lnTo>
                      <a:lnTo>
                        <a:pt x="194410" y="51628"/>
                      </a:lnTo>
                      <a:lnTo>
                        <a:pt x="201462" y="56372"/>
                      </a:lnTo>
                      <a:lnTo>
                        <a:pt x="205581" y="62468"/>
                      </a:lnTo>
                      <a:lnTo>
                        <a:pt x="69372" y="62468"/>
                      </a:lnTo>
                      <a:lnTo>
                        <a:pt x="65048" y="66704"/>
                      </a:lnTo>
                      <a:lnTo>
                        <a:pt x="64937" y="77263"/>
                      </a:lnTo>
                      <a:lnTo>
                        <a:pt x="69172" y="81587"/>
                      </a:lnTo>
                      <a:lnTo>
                        <a:pt x="74652" y="81643"/>
                      </a:lnTo>
                      <a:lnTo>
                        <a:pt x="185779" y="81643"/>
                      </a:lnTo>
                      <a:lnTo>
                        <a:pt x="191059" y="81698"/>
                      </a:lnTo>
                      <a:lnTo>
                        <a:pt x="205787" y="81698"/>
                      </a:lnTo>
                      <a:lnTo>
                        <a:pt x="205368" y="82486"/>
                      </a:lnTo>
                      <a:lnTo>
                        <a:pt x="213202" y="86465"/>
                      </a:lnTo>
                      <a:lnTo>
                        <a:pt x="218711" y="92916"/>
                      </a:lnTo>
                      <a:lnTo>
                        <a:pt x="219165" y="94274"/>
                      </a:lnTo>
                      <a:lnTo>
                        <a:pt x="58777" y="94274"/>
                      </a:lnTo>
                      <a:lnTo>
                        <a:pt x="53497" y="94330"/>
                      </a:lnTo>
                      <a:lnTo>
                        <a:pt x="49262" y="98654"/>
                      </a:lnTo>
                      <a:lnTo>
                        <a:pt x="49372" y="109134"/>
                      </a:lnTo>
                      <a:lnTo>
                        <a:pt x="53575" y="113338"/>
                      </a:lnTo>
                      <a:lnTo>
                        <a:pt x="58777" y="113393"/>
                      </a:lnTo>
                      <a:lnTo>
                        <a:pt x="199385" y="113393"/>
                      </a:lnTo>
                      <a:lnTo>
                        <a:pt x="204665" y="113449"/>
                      </a:lnTo>
                      <a:lnTo>
                        <a:pt x="219628" y="113449"/>
                      </a:lnTo>
                      <a:lnTo>
                        <a:pt x="218154" y="116122"/>
                      </a:lnTo>
                      <a:lnTo>
                        <a:pt x="215833" y="118680"/>
                      </a:lnTo>
                      <a:lnTo>
                        <a:pt x="215832" y="125675"/>
                      </a:lnTo>
                      <a:lnTo>
                        <a:pt x="54963" y="125675"/>
                      </a:lnTo>
                      <a:lnTo>
                        <a:pt x="54963" y="141253"/>
                      </a:lnTo>
                      <a:lnTo>
                        <a:pt x="156789" y="141253"/>
                      </a:lnTo>
                      <a:lnTo>
                        <a:pt x="159597" y="144061"/>
                      </a:lnTo>
                      <a:lnTo>
                        <a:pt x="159599" y="151039"/>
                      </a:lnTo>
                      <a:lnTo>
                        <a:pt x="158754" y="151884"/>
                      </a:lnTo>
                      <a:lnTo>
                        <a:pt x="42332" y="151884"/>
                      </a:lnTo>
                      <a:lnTo>
                        <a:pt x="29271" y="156689"/>
                      </a:lnTo>
                      <a:lnTo>
                        <a:pt x="19408" y="165812"/>
                      </a:lnTo>
                      <a:lnTo>
                        <a:pt x="13687" y="177967"/>
                      </a:lnTo>
                      <a:lnTo>
                        <a:pt x="13047" y="191868"/>
                      </a:lnTo>
                      <a:lnTo>
                        <a:pt x="15577" y="200572"/>
                      </a:lnTo>
                      <a:lnTo>
                        <a:pt x="20165" y="208221"/>
                      </a:lnTo>
                      <a:lnTo>
                        <a:pt x="26535" y="214466"/>
                      </a:lnTo>
                      <a:lnTo>
                        <a:pt x="34410" y="218953"/>
                      </a:lnTo>
                      <a:lnTo>
                        <a:pt x="48573" y="224752"/>
                      </a:lnTo>
                      <a:lnTo>
                        <a:pt x="63111" y="224752"/>
                      </a:lnTo>
                      <a:lnTo>
                        <a:pt x="76695" y="244888"/>
                      </a:lnTo>
                      <a:lnTo>
                        <a:pt x="100245" y="260774"/>
                      </a:lnTo>
                      <a:lnTo>
                        <a:pt x="129081" y="266620"/>
                      </a:lnTo>
                      <a:lnTo>
                        <a:pt x="171506" y="266620"/>
                      </a:lnTo>
                      <a:lnTo>
                        <a:pt x="162911" y="272421"/>
                      </a:lnTo>
                      <a:lnTo>
                        <a:pt x="129164" y="279251"/>
                      </a:lnTo>
                      <a:close/>
                    </a:path>
                    <a:path w="221615" h="279400">
                      <a:moveTo>
                        <a:pt x="205787" y="81698"/>
                      </a:moveTo>
                      <a:lnTo>
                        <a:pt x="191059" y="81698"/>
                      </a:lnTo>
                      <a:lnTo>
                        <a:pt x="195383" y="77463"/>
                      </a:lnTo>
                      <a:lnTo>
                        <a:pt x="195493" y="66904"/>
                      </a:lnTo>
                      <a:lnTo>
                        <a:pt x="191258" y="62579"/>
                      </a:lnTo>
                      <a:lnTo>
                        <a:pt x="185779" y="62524"/>
                      </a:lnTo>
                      <a:lnTo>
                        <a:pt x="74652" y="62524"/>
                      </a:lnTo>
                      <a:lnTo>
                        <a:pt x="69372" y="62468"/>
                      </a:lnTo>
                      <a:lnTo>
                        <a:pt x="205581" y="62468"/>
                      </a:lnTo>
                      <a:lnTo>
                        <a:pt x="206220" y="63414"/>
                      </a:lnTo>
                      <a:lnTo>
                        <a:pt x="207971" y="72042"/>
                      </a:lnTo>
                      <a:lnTo>
                        <a:pt x="207974" y="75684"/>
                      </a:lnTo>
                      <a:lnTo>
                        <a:pt x="207079" y="79271"/>
                      </a:lnTo>
                      <a:lnTo>
                        <a:pt x="205787" y="81698"/>
                      </a:lnTo>
                      <a:close/>
                    </a:path>
                    <a:path w="221615" h="279400">
                      <a:moveTo>
                        <a:pt x="219628" y="113449"/>
                      </a:moveTo>
                      <a:lnTo>
                        <a:pt x="204665" y="113449"/>
                      </a:lnTo>
                      <a:lnTo>
                        <a:pt x="208989" y="109213"/>
                      </a:lnTo>
                      <a:lnTo>
                        <a:pt x="209099" y="98654"/>
                      </a:lnTo>
                      <a:lnTo>
                        <a:pt x="204865" y="94330"/>
                      </a:lnTo>
                      <a:lnTo>
                        <a:pt x="199385" y="94274"/>
                      </a:lnTo>
                      <a:lnTo>
                        <a:pt x="219165" y="94274"/>
                      </a:lnTo>
                      <a:lnTo>
                        <a:pt x="221399" y="100961"/>
                      </a:lnTo>
                      <a:lnTo>
                        <a:pt x="220770" y="109725"/>
                      </a:lnTo>
                      <a:lnTo>
                        <a:pt x="219846" y="113055"/>
                      </a:lnTo>
                      <a:lnTo>
                        <a:pt x="219628" y="113449"/>
                      </a:lnTo>
                      <a:close/>
                    </a:path>
                    <a:path w="221615" h="279400">
                      <a:moveTo>
                        <a:pt x="57498" y="126020"/>
                      </a:moveTo>
                      <a:lnTo>
                        <a:pt x="56218" y="125901"/>
                      </a:lnTo>
                      <a:lnTo>
                        <a:pt x="54963" y="125675"/>
                      </a:lnTo>
                      <a:lnTo>
                        <a:pt x="203199" y="125675"/>
                      </a:lnTo>
                      <a:lnTo>
                        <a:pt x="201932" y="125902"/>
                      </a:lnTo>
                      <a:lnTo>
                        <a:pt x="200664" y="126019"/>
                      </a:lnTo>
                      <a:lnTo>
                        <a:pt x="57498" y="126020"/>
                      </a:lnTo>
                      <a:close/>
                    </a:path>
                    <a:path w="221615" h="279400">
                      <a:moveTo>
                        <a:pt x="171506" y="266620"/>
                      </a:moveTo>
                      <a:lnTo>
                        <a:pt x="129081" y="266620"/>
                      </a:lnTo>
                      <a:lnTo>
                        <a:pt x="157917" y="260773"/>
                      </a:lnTo>
                      <a:lnTo>
                        <a:pt x="181466" y="244887"/>
                      </a:lnTo>
                      <a:lnTo>
                        <a:pt x="197353" y="221338"/>
                      </a:lnTo>
                      <a:lnTo>
                        <a:pt x="203198" y="192504"/>
                      </a:lnTo>
                      <a:lnTo>
                        <a:pt x="203199" y="153864"/>
                      </a:lnTo>
                      <a:lnTo>
                        <a:pt x="179361" y="153864"/>
                      </a:lnTo>
                      <a:lnTo>
                        <a:pt x="176536" y="151039"/>
                      </a:lnTo>
                      <a:lnTo>
                        <a:pt x="176534" y="144061"/>
                      </a:lnTo>
                      <a:lnTo>
                        <a:pt x="179361" y="141233"/>
                      </a:lnTo>
                      <a:lnTo>
                        <a:pt x="203199" y="141233"/>
                      </a:lnTo>
                      <a:lnTo>
                        <a:pt x="203199" y="125675"/>
                      </a:lnTo>
                      <a:lnTo>
                        <a:pt x="215832" y="125675"/>
                      </a:lnTo>
                      <a:lnTo>
                        <a:pt x="215832" y="192504"/>
                      </a:lnTo>
                      <a:lnTo>
                        <a:pt x="209033" y="226256"/>
                      </a:lnTo>
                      <a:lnTo>
                        <a:pt x="190463" y="253826"/>
                      </a:lnTo>
                      <a:lnTo>
                        <a:pt x="171506" y="266620"/>
                      </a:lnTo>
                      <a:close/>
                    </a:path>
                    <a:path w="221615" h="279400">
                      <a:moveTo>
                        <a:pt x="156789" y="141253"/>
                      </a:moveTo>
                      <a:lnTo>
                        <a:pt x="54963" y="141253"/>
                      </a:lnTo>
                      <a:lnTo>
                        <a:pt x="153283" y="141236"/>
                      </a:lnTo>
                      <a:lnTo>
                        <a:pt x="156772" y="141236"/>
                      </a:lnTo>
                      <a:close/>
                    </a:path>
                    <a:path w="221615" h="279400">
                      <a:moveTo>
                        <a:pt x="63111" y="224752"/>
                      </a:moveTo>
                      <a:lnTo>
                        <a:pt x="48573" y="224752"/>
                      </a:lnTo>
                      <a:lnTo>
                        <a:pt x="45856" y="216943"/>
                      </a:lnTo>
                      <a:lnTo>
                        <a:pt x="43903" y="208927"/>
                      </a:lnTo>
                      <a:lnTo>
                        <a:pt x="42725" y="200762"/>
                      </a:lnTo>
                      <a:lnTo>
                        <a:pt x="42332" y="192504"/>
                      </a:lnTo>
                      <a:lnTo>
                        <a:pt x="42332" y="151884"/>
                      </a:lnTo>
                      <a:lnTo>
                        <a:pt x="158754" y="151884"/>
                      </a:lnTo>
                      <a:lnTo>
                        <a:pt x="156772" y="153867"/>
                      </a:lnTo>
                      <a:lnTo>
                        <a:pt x="54961" y="153884"/>
                      </a:lnTo>
                      <a:lnTo>
                        <a:pt x="54961" y="192504"/>
                      </a:lnTo>
                      <a:lnTo>
                        <a:pt x="60808" y="221339"/>
                      </a:lnTo>
                      <a:lnTo>
                        <a:pt x="63111" y="2247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F26E0AE6-2181-6311-CABB-7F35A3BF8073}"/>
              </a:ext>
            </a:extLst>
          </p:cNvPr>
          <p:cNvSpPr txBox="1"/>
          <p:nvPr/>
        </p:nvSpPr>
        <p:spPr>
          <a:xfrm>
            <a:off x="9491031" y="5729817"/>
            <a:ext cx="244729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пятый заказывает еду с доставкой через сервисы доставки еды.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FDE26FCF-7742-A938-BECF-56BE7972DCF2}"/>
              </a:ext>
            </a:extLst>
          </p:cNvPr>
          <p:cNvGrpSpPr/>
          <p:nvPr/>
        </p:nvGrpSpPr>
        <p:grpSpPr>
          <a:xfrm>
            <a:off x="9501153" y="3419985"/>
            <a:ext cx="2197735" cy="2197735"/>
            <a:chOff x="9501153" y="3323001"/>
            <a:chExt cx="2197735" cy="2197735"/>
          </a:xfrm>
        </p:grpSpPr>
        <p:grpSp>
          <p:nvGrpSpPr>
            <p:cNvPr id="21" name="object 15">
              <a:extLst>
                <a:ext uri="{FF2B5EF4-FFF2-40B4-BE49-F238E27FC236}">
                  <a16:creationId xmlns:a16="http://schemas.microsoft.com/office/drawing/2014/main" id="{2BCCB291-E3EE-DAFB-B3E8-9085D9B4E905}"/>
                </a:ext>
              </a:extLst>
            </p:cNvPr>
            <p:cNvGrpSpPr/>
            <p:nvPr/>
          </p:nvGrpSpPr>
          <p:grpSpPr>
            <a:xfrm>
              <a:off x="9501153" y="3323001"/>
              <a:ext cx="2197735" cy="2197735"/>
              <a:chOff x="9018694" y="2506242"/>
              <a:chExt cx="2197735" cy="219773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29A16D35-2A3E-139C-E2C4-C50218EA0923}"/>
                  </a:ext>
                </a:extLst>
              </p:cNvPr>
              <p:cNvSpPr/>
              <p:nvPr/>
            </p:nvSpPr>
            <p:spPr>
              <a:xfrm>
                <a:off x="9093306" y="2580855"/>
                <a:ext cx="2048510" cy="2048510"/>
              </a:xfrm>
              <a:custGeom>
                <a:avLst/>
                <a:gdLst/>
                <a:ahLst/>
                <a:cxnLst/>
                <a:rect l="l" t="t" r="r" b="b"/>
                <a:pathLst>
                  <a:path w="2048509" h="2048510">
                    <a:moveTo>
                      <a:pt x="39599" y="1305050"/>
                    </a:moveTo>
                    <a:lnTo>
                      <a:pt x="27523" y="1258769"/>
                    </a:lnTo>
                    <a:lnTo>
                      <a:pt x="17682" y="1212433"/>
                    </a:lnTo>
                    <a:lnTo>
                      <a:pt x="10042" y="1166101"/>
                    </a:lnTo>
                    <a:lnTo>
                      <a:pt x="4570" y="1119833"/>
                    </a:lnTo>
                    <a:lnTo>
                      <a:pt x="1233" y="1073689"/>
                    </a:lnTo>
                    <a:lnTo>
                      <a:pt x="0" y="1027727"/>
                    </a:lnTo>
                    <a:lnTo>
                      <a:pt x="836" y="982009"/>
                    </a:lnTo>
                    <a:lnTo>
                      <a:pt x="3710" y="936593"/>
                    </a:lnTo>
                    <a:lnTo>
                      <a:pt x="8589" y="891539"/>
                    </a:lnTo>
                    <a:lnTo>
                      <a:pt x="15439" y="846907"/>
                    </a:lnTo>
                    <a:lnTo>
                      <a:pt x="24229" y="802756"/>
                    </a:lnTo>
                    <a:lnTo>
                      <a:pt x="34925" y="759147"/>
                    </a:lnTo>
                    <a:lnTo>
                      <a:pt x="47495" y="716138"/>
                    </a:lnTo>
                    <a:lnTo>
                      <a:pt x="61907" y="673790"/>
                    </a:lnTo>
                    <a:lnTo>
                      <a:pt x="78126" y="632161"/>
                    </a:lnTo>
                    <a:lnTo>
                      <a:pt x="96122" y="591313"/>
                    </a:lnTo>
                    <a:lnTo>
                      <a:pt x="115860" y="551304"/>
                    </a:lnTo>
                    <a:lnTo>
                      <a:pt x="137308" y="512194"/>
                    </a:lnTo>
                    <a:lnTo>
                      <a:pt x="160434" y="474043"/>
                    </a:lnTo>
                    <a:lnTo>
                      <a:pt x="185205" y="436911"/>
                    </a:lnTo>
                    <a:lnTo>
                      <a:pt x="211588" y="400856"/>
                    </a:lnTo>
                    <a:lnTo>
                      <a:pt x="239550" y="365939"/>
                    </a:lnTo>
                    <a:lnTo>
                      <a:pt x="269059" y="332220"/>
                    </a:lnTo>
                    <a:lnTo>
                      <a:pt x="300081" y="299758"/>
                    </a:lnTo>
                    <a:lnTo>
                      <a:pt x="332585" y="268612"/>
                    </a:lnTo>
                    <a:lnTo>
                      <a:pt x="366537" y="238843"/>
                    </a:lnTo>
                    <a:lnTo>
                      <a:pt x="401905" y="210510"/>
                    </a:lnTo>
                    <a:lnTo>
                      <a:pt x="438656" y="183672"/>
                    </a:lnTo>
                    <a:lnTo>
                      <a:pt x="476758" y="158391"/>
                    </a:lnTo>
                    <a:lnTo>
                      <a:pt x="516177" y="134724"/>
                    </a:lnTo>
                    <a:lnTo>
                      <a:pt x="556880" y="112731"/>
                    </a:lnTo>
                    <a:lnTo>
                      <a:pt x="598836" y="92474"/>
                    </a:lnTo>
                    <a:lnTo>
                      <a:pt x="642011" y="74010"/>
                    </a:lnTo>
                    <a:lnTo>
                      <a:pt x="686373" y="57400"/>
                    </a:lnTo>
                    <a:lnTo>
                      <a:pt x="731889" y="42703"/>
                    </a:lnTo>
                    <a:lnTo>
                      <a:pt x="778032" y="30110"/>
                    </a:lnTo>
                    <a:lnTo>
                      <a:pt x="824254" y="19750"/>
                    </a:lnTo>
                    <a:lnTo>
                      <a:pt x="870498" y="11591"/>
                    </a:lnTo>
                    <a:lnTo>
                      <a:pt x="916701" y="5601"/>
                    </a:lnTo>
                    <a:lnTo>
                      <a:pt x="962806" y="1748"/>
                    </a:lnTo>
                    <a:lnTo>
                      <a:pt x="1008750" y="0"/>
                    </a:lnTo>
                    <a:lnTo>
                      <a:pt x="1054475" y="324"/>
                    </a:lnTo>
                    <a:lnTo>
                      <a:pt x="1099921" y="2689"/>
                    </a:lnTo>
                    <a:lnTo>
                      <a:pt x="1145026" y="7062"/>
                    </a:lnTo>
                    <a:lnTo>
                      <a:pt x="1189733" y="13412"/>
                    </a:lnTo>
                    <a:lnTo>
                      <a:pt x="1233979" y="21707"/>
                    </a:lnTo>
                    <a:lnTo>
                      <a:pt x="1277706" y="31914"/>
                    </a:lnTo>
                    <a:lnTo>
                      <a:pt x="1320852" y="44001"/>
                    </a:lnTo>
                    <a:lnTo>
                      <a:pt x="1363360" y="57937"/>
                    </a:lnTo>
                    <a:lnTo>
                      <a:pt x="1405167" y="73689"/>
                    </a:lnTo>
                    <a:lnTo>
                      <a:pt x="1446214" y="91226"/>
                    </a:lnTo>
                    <a:lnTo>
                      <a:pt x="1486442" y="110515"/>
                    </a:lnTo>
                    <a:lnTo>
                      <a:pt x="1525790" y="131524"/>
                    </a:lnTo>
                    <a:lnTo>
                      <a:pt x="1564198" y="154221"/>
                    </a:lnTo>
                    <a:lnTo>
                      <a:pt x="1601605" y="178574"/>
                    </a:lnTo>
                    <a:lnTo>
                      <a:pt x="1637953" y="204551"/>
                    </a:lnTo>
                    <a:lnTo>
                      <a:pt x="1673181" y="232120"/>
                    </a:lnTo>
                    <a:lnTo>
                      <a:pt x="1707229" y="261249"/>
                    </a:lnTo>
                    <a:lnTo>
                      <a:pt x="1740037" y="291906"/>
                    </a:lnTo>
                    <a:lnTo>
                      <a:pt x="1771545" y="324059"/>
                    </a:lnTo>
                    <a:lnTo>
                      <a:pt x="1801693" y="357675"/>
                    </a:lnTo>
                    <a:lnTo>
                      <a:pt x="1830420" y="392724"/>
                    </a:lnTo>
                    <a:lnTo>
                      <a:pt x="1857668" y="429172"/>
                    </a:lnTo>
                    <a:lnTo>
                      <a:pt x="1883375" y="466987"/>
                    </a:lnTo>
                    <a:lnTo>
                      <a:pt x="1907482" y="506138"/>
                    </a:lnTo>
                    <a:lnTo>
                      <a:pt x="1929929" y="546593"/>
                    </a:lnTo>
                    <a:lnTo>
                      <a:pt x="1950655" y="588319"/>
                    </a:lnTo>
                    <a:lnTo>
                      <a:pt x="1969602" y="631285"/>
                    </a:lnTo>
                    <a:lnTo>
                      <a:pt x="1986708" y="675458"/>
                    </a:lnTo>
                    <a:lnTo>
                      <a:pt x="2001913" y="720807"/>
                    </a:lnTo>
                    <a:lnTo>
                      <a:pt x="2015022" y="766805"/>
                    </a:lnTo>
                    <a:lnTo>
                      <a:pt x="2025900" y="812909"/>
                    </a:lnTo>
                    <a:lnTo>
                      <a:pt x="2034576" y="859058"/>
                    </a:lnTo>
                    <a:lnTo>
                      <a:pt x="2041084" y="905191"/>
                    </a:lnTo>
                    <a:lnTo>
                      <a:pt x="2045453" y="951250"/>
                    </a:lnTo>
                    <a:lnTo>
                      <a:pt x="2047717" y="997172"/>
                    </a:lnTo>
                    <a:lnTo>
                      <a:pt x="2047905" y="1042898"/>
                    </a:lnTo>
                    <a:lnTo>
                      <a:pt x="2046049" y="1088367"/>
                    </a:lnTo>
                    <a:lnTo>
                      <a:pt x="2042182" y="1133519"/>
                    </a:lnTo>
                    <a:lnTo>
                      <a:pt x="2036333" y="1178293"/>
                    </a:lnTo>
                    <a:lnTo>
                      <a:pt x="2028534" y="1222630"/>
                    </a:lnTo>
                    <a:lnTo>
                      <a:pt x="2018818" y="1266468"/>
                    </a:lnTo>
                    <a:lnTo>
                      <a:pt x="2007215" y="1309747"/>
                    </a:lnTo>
                    <a:lnTo>
                      <a:pt x="1993756" y="1352408"/>
                    </a:lnTo>
                    <a:lnTo>
                      <a:pt x="1978473" y="1394389"/>
                    </a:lnTo>
                    <a:lnTo>
                      <a:pt x="1961398" y="1435630"/>
                    </a:lnTo>
                    <a:lnTo>
                      <a:pt x="1942561" y="1476072"/>
                    </a:lnTo>
                    <a:lnTo>
                      <a:pt x="1921994" y="1515652"/>
                    </a:lnTo>
                    <a:lnTo>
                      <a:pt x="1899729" y="1554312"/>
                    </a:lnTo>
                    <a:lnTo>
                      <a:pt x="1875797" y="1591990"/>
                    </a:lnTo>
                    <a:lnTo>
                      <a:pt x="1850228" y="1628627"/>
                    </a:lnTo>
                    <a:lnTo>
                      <a:pt x="1823056" y="1664162"/>
                    </a:lnTo>
                    <a:lnTo>
                      <a:pt x="1794310" y="1698534"/>
                    </a:lnTo>
                    <a:lnTo>
                      <a:pt x="1764022" y="1731683"/>
                    </a:lnTo>
                    <a:lnTo>
                      <a:pt x="1732225" y="1763549"/>
                    </a:lnTo>
                    <a:lnTo>
                      <a:pt x="1698948" y="1794071"/>
                    </a:lnTo>
                    <a:lnTo>
                      <a:pt x="1664224" y="1823190"/>
                    </a:lnTo>
                    <a:lnTo>
                      <a:pt x="1628083" y="1850844"/>
                    </a:lnTo>
                    <a:lnTo>
                      <a:pt x="1590558" y="1876973"/>
                    </a:lnTo>
                    <a:lnTo>
                      <a:pt x="1551680" y="1901517"/>
                    </a:lnTo>
                    <a:lnTo>
                      <a:pt x="1511479" y="1924416"/>
                    </a:lnTo>
                    <a:lnTo>
                      <a:pt x="1469987" y="1945609"/>
                    </a:lnTo>
                    <a:lnTo>
                      <a:pt x="1427237" y="1965036"/>
                    </a:lnTo>
                    <a:lnTo>
                      <a:pt x="1383258" y="1982635"/>
                    </a:lnTo>
                    <a:lnTo>
                      <a:pt x="1338083" y="1998348"/>
                    </a:lnTo>
                    <a:lnTo>
                      <a:pt x="1292234" y="2011972"/>
                    </a:lnTo>
                    <a:lnTo>
                      <a:pt x="1246255" y="2023365"/>
                    </a:lnTo>
                    <a:lnTo>
                      <a:pt x="1200206" y="2032558"/>
                    </a:lnTo>
                    <a:lnTo>
                      <a:pt x="1154148" y="2039582"/>
                    </a:lnTo>
                    <a:lnTo>
                      <a:pt x="1108142" y="2044468"/>
                    </a:lnTo>
                    <a:lnTo>
                      <a:pt x="1062248" y="2047245"/>
                    </a:lnTo>
                    <a:lnTo>
                      <a:pt x="1016527" y="2047946"/>
                    </a:lnTo>
                    <a:lnTo>
                      <a:pt x="971040" y="2046600"/>
                    </a:lnTo>
                    <a:lnTo>
                      <a:pt x="925848" y="2043238"/>
                    </a:lnTo>
                    <a:lnTo>
                      <a:pt x="881010" y="2037892"/>
                    </a:lnTo>
                    <a:lnTo>
                      <a:pt x="836589" y="2030591"/>
                    </a:lnTo>
                    <a:lnTo>
                      <a:pt x="792645" y="2021366"/>
                    </a:lnTo>
                    <a:lnTo>
                      <a:pt x="749238" y="2010248"/>
                    </a:lnTo>
                    <a:lnTo>
                      <a:pt x="706429" y="1997268"/>
                    </a:lnTo>
                    <a:lnTo>
                      <a:pt x="664280" y="1982457"/>
                    </a:lnTo>
                    <a:lnTo>
                      <a:pt x="622849" y="1965845"/>
                    </a:lnTo>
                    <a:lnTo>
                      <a:pt x="582200" y="1947462"/>
                    </a:lnTo>
                    <a:lnTo>
                      <a:pt x="542391" y="1927340"/>
                    </a:lnTo>
                    <a:lnTo>
                      <a:pt x="503484" y="1905510"/>
                    </a:lnTo>
                    <a:lnTo>
                      <a:pt x="465540" y="1882001"/>
                    </a:lnTo>
                    <a:lnTo>
                      <a:pt x="428619" y="1856845"/>
                    </a:lnTo>
                    <a:lnTo>
                      <a:pt x="392783" y="1830072"/>
                    </a:lnTo>
                    <a:lnTo>
                      <a:pt x="358091" y="1801713"/>
                    </a:lnTo>
                    <a:lnTo>
                      <a:pt x="324604" y="1771799"/>
                    </a:lnTo>
                    <a:lnTo>
                      <a:pt x="292384" y="1740360"/>
                    </a:lnTo>
                    <a:lnTo>
                      <a:pt x="261490" y="1707428"/>
                    </a:lnTo>
                    <a:lnTo>
                      <a:pt x="231985" y="1673032"/>
                    </a:lnTo>
                    <a:lnTo>
                      <a:pt x="203927" y="1637204"/>
                    </a:lnTo>
                    <a:lnTo>
                      <a:pt x="177379" y="1599974"/>
                    </a:lnTo>
                    <a:lnTo>
                      <a:pt x="152401" y="1561372"/>
                    </a:lnTo>
                    <a:lnTo>
                      <a:pt x="129053" y="1521431"/>
                    </a:lnTo>
                    <a:lnTo>
                      <a:pt x="107397" y="1480179"/>
                    </a:lnTo>
                    <a:lnTo>
                      <a:pt x="87492" y="1437649"/>
                    </a:lnTo>
                    <a:lnTo>
                      <a:pt x="69401" y="1393870"/>
                    </a:lnTo>
                    <a:lnTo>
                      <a:pt x="53183" y="1348874"/>
                    </a:lnTo>
                  </a:path>
                </a:pathLst>
              </a:custGeom>
              <a:ln w="149224">
                <a:solidFill>
                  <a:srgbClr val="D4E1F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3ECB027E-1F2C-17D5-9351-BE0488C19F04}"/>
                  </a:ext>
                </a:extLst>
              </p:cNvPr>
              <p:cNvSpPr/>
              <p:nvPr/>
            </p:nvSpPr>
            <p:spPr>
              <a:xfrm>
                <a:off x="10114594" y="2580997"/>
                <a:ext cx="989965" cy="751840"/>
              </a:xfrm>
              <a:custGeom>
                <a:avLst/>
                <a:gdLst/>
                <a:ahLst/>
                <a:cxnLst/>
                <a:rect l="l" t="t" r="r" b="b"/>
                <a:pathLst>
                  <a:path w="989965" h="751839">
                    <a:moveTo>
                      <a:pt x="0" y="0"/>
                    </a:moveTo>
                    <a:lnTo>
                      <a:pt x="49227" y="1042"/>
                    </a:lnTo>
                    <a:lnTo>
                      <a:pt x="97963" y="4402"/>
                    </a:lnTo>
                    <a:lnTo>
                      <a:pt x="146144" y="10033"/>
                    </a:lnTo>
                    <a:lnTo>
                      <a:pt x="193710" y="17888"/>
                    </a:lnTo>
                    <a:lnTo>
                      <a:pt x="240597" y="27920"/>
                    </a:lnTo>
                    <a:lnTo>
                      <a:pt x="286745" y="40081"/>
                    </a:lnTo>
                    <a:lnTo>
                      <a:pt x="332091" y="54326"/>
                    </a:lnTo>
                    <a:lnTo>
                      <a:pt x="376574" y="70607"/>
                    </a:lnTo>
                    <a:lnTo>
                      <a:pt x="420131" y="88878"/>
                    </a:lnTo>
                    <a:lnTo>
                      <a:pt x="462702" y="109090"/>
                    </a:lnTo>
                    <a:lnTo>
                      <a:pt x="504223" y="131198"/>
                    </a:lnTo>
                    <a:lnTo>
                      <a:pt x="544633" y="155153"/>
                    </a:lnTo>
                    <a:lnTo>
                      <a:pt x="583871" y="180910"/>
                    </a:lnTo>
                    <a:lnTo>
                      <a:pt x="621874" y="208421"/>
                    </a:lnTo>
                    <a:lnTo>
                      <a:pt x="658581" y="237640"/>
                    </a:lnTo>
                    <a:lnTo>
                      <a:pt x="693929" y="268519"/>
                    </a:lnTo>
                    <a:lnTo>
                      <a:pt x="727857" y="301011"/>
                    </a:lnTo>
                    <a:lnTo>
                      <a:pt x="760304" y="335070"/>
                    </a:lnTo>
                    <a:lnTo>
                      <a:pt x="791206" y="370648"/>
                    </a:lnTo>
                    <a:lnTo>
                      <a:pt x="820503" y="407699"/>
                    </a:lnTo>
                    <a:lnTo>
                      <a:pt x="848132" y="446175"/>
                    </a:lnTo>
                    <a:lnTo>
                      <a:pt x="874032" y="486029"/>
                    </a:lnTo>
                    <a:lnTo>
                      <a:pt x="898140" y="527216"/>
                    </a:lnTo>
                    <a:lnTo>
                      <a:pt x="920396" y="569687"/>
                    </a:lnTo>
                    <a:lnTo>
                      <a:pt x="940736" y="613395"/>
                    </a:lnTo>
                    <a:lnTo>
                      <a:pt x="959100" y="658294"/>
                    </a:lnTo>
                    <a:lnTo>
                      <a:pt x="975425" y="704337"/>
                    </a:lnTo>
                    <a:lnTo>
                      <a:pt x="989649" y="751477"/>
                    </a:lnTo>
                  </a:path>
                </a:pathLst>
              </a:custGeom>
              <a:ln w="149224">
                <a:solidFill>
                  <a:srgbClr val="0034E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9D3C85A6-B38E-D9EF-1366-D32AF295DDB5}"/>
                </a:ext>
              </a:extLst>
            </p:cNvPr>
            <p:cNvSpPr txBox="1"/>
            <p:nvPr/>
          </p:nvSpPr>
          <p:spPr>
            <a:xfrm>
              <a:off x="10261445" y="3779590"/>
              <a:ext cx="82232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10" dirty="0">
                  <a:solidFill>
                    <a:srgbClr val="0034EC"/>
                  </a:solidFill>
                  <a:latin typeface="Arial"/>
                  <a:cs typeface="Arial"/>
                </a:rPr>
                <a:t>20</a:t>
              </a:r>
              <a:r>
                <a:rPr sz="3150" spc="16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25" name="object 25">
              <a:extLst>
                <a:ext uri="{FF2B5EF4-FFF2-40B4-BE49-F238E27FC236}">
                  <a16:creationId xmlns:a16="http://schemas.microsoft.com/office/drawing/2014/main" id="{C0ACDF88-5821-0B90-B900-1B3CBA770B72}"/>
                </a:ext>
              </a:extLst>
            </p:cNvPr>
            <p:cNvGrpSpPr/>
            <p:nvPr/>
          </p:nvGrpSpPr>
          <p:grpSpPr>
            <a:xfrm>
              <a:off x="10261445" y="4412633"/>
              <a:ext cx="724535" cy="627380"/>
              <a:chOff x="9755140" y="3555346"/>
              <a:chExt cx="724535" cy="627380"/>
            </a:xfrm>
          </p:grpSpPr>
          <p:sp>
            <p:nvSpPr>
              <p:cNvPr id="26" name="object 26">
                <a:extLst>
                  <a:ext uri="{FF2B5EF4-FFF2-40B4-BE49-F238E27FC236}">
                    <a16:creationId xmlns:a16="http://schemas.microsoft.com/office/drawing/2014/main" id="{91CA6FE0-418A-C5E1-7642-885C24B4CB05}"/>
                  </a:ext>
                </a:extLst>
              </p:cNvPr>
              <p:cNvSpPr/>
              <p:nvPr/>
            </p:nvSpPr>
            <p:spPr>
              <a:xfrm>
                <a:off x="9917722" y="3840086"/>
                <a:ext cx="295910" cy="269240"/>
              </a:xfrm>
              <a:custGeom>
                <a:avLst/>
                <a:gdLst/>
                <a:ahLst/>
                <a:cxnLst/>
                <a:rect l="l" t="t" r="r" b="b"/>
                <a:pathLst>
                  <a:path w="295909" h="269239">
                    <a:moveTo>
                      <a:pt x="82969" y="221742"/>
                    </a:moveTo>
                    <a:lnTo>
                      <a:pt x="82740" y="221742"/>
                    </a:lnTo>
                    <a:lnTo>
                      <a:pt x="74841" y="220141"/>
                    </a:lnTo>
                    <a:lnTo>
                      <a:pt x="68389" y="215785"/>
                    </a:lnTo>
                    <a:lnTo>
                      <a:pt x="64046" y="209321"/>
                    </a:lnTo>
                    <a:lnTo>
                      <a:pt x="62445" y="201409"/>
                    </a:lnTo>
                    <a:lnTo>
                      <a:pt x="62445" y="0"/>
                    </a:lnTo>
                    <a:lnTo>
                      <a:pt x="20294" y="0"/>
                    </a:lnTo>
                    <a:lnTo>
                      <a:pt x="12395" y="1600"/>
                    </a:lnTo>
                    <a:lnTo>
                      <a:pt x="5943" y="5969"/>
                    </a:lnTo>
                    <a:lnTo>
                      <a:pt x="1600" y="12433"/>
                    </a:lnTo>
                    <a:lnTo>
                      <a:pt x="0" y="20345"/>
                    </a:lnTo>
                    <a:lnTo>
                      <a:pt x="0" y="248348"/>
                    </a:lnTo>
                    <a:lnTo>
                      <a:pt x="1600" y="256260"/>
                    </a:lnTo>
                    <a:lnTo>
                      <a:pt x="5943" y="262712"/>
                    </a:lnTo>
                    <a:lnTo>
                      <a:pt x="12395" y="267081"/>
                    </a:lnTo>
                    <a:lnTo>
                      <a:pt x="20294" y="268681"/>
                    </a:lnTo>
                    <a:lnTo>
                      <a:pt x="49326" y="268681"/>
                    </a:lnTo>
                    <a:lnTo>
                      <a:pt x="53517" y="254266"/>
                    </a:lnTo>
                    <a:lnTo>
                      <a:pt x="60744" y="241325"/>
                    </a:lnTo>
                    <a:lnTo>
                      <a:pt x="70675" y="230327"/>
                    </a:lnTo>
                    <a:lnTo>
                      <a:pt x="82969" y="221742"/>
                    </a:lnTo>
                    <a:close/>
                  </a:path>
                  <a:path w="295909" h="269239">
                    <a:moveTo>
                      <a:pt x="144945" y="221742"/>
                    </a:moveTo>
                    <a:lnTo>
                      <a:pt x="129819" y="215887"/>
                    </a:lnTo>
                    <a:lnTo>
                      <a:pt x="113957" y="213931"/>
                    </a:lnTo>
                    <a:lnTo>
                      <a:pt x="98094" y="215887"/>
                    </a:lnTo>
                    <a:lnTo>
                      <a:pt x="82969" y="221742"/>
                    </a:lnTo>
                    <a:lnTo>
                      <a:pt x="144945" y="221742"/>
                    </a:lnTo>
                    <a:close/>
                  </a:path>
                  <a:path w="295909" h="269239">
                    <a:moveTo>
                      <a:pt x="295795" y="221742"/>
                    </a:moveTo>
                    <a:lnTo>
                      <a:pt x="144945" y="221742"/>
                    </a:lnTo>
                    <a:lnTo>
                      <a:pt x="157251" y="230327"/>
                    </a:lnTo>
                    <a:lnTo>
                      <a:pt x="167182" y="241325"/>
                    </a:lnTo>
                    <a:lnTo>
                      <a:pt x="174409" y="254266"/>
                    </a:lnTo>
                    <a:lnTo>
                      <a:pt x="178600" y="268681"/>
                    </a:lnTo>
                    <a:lnTo>
                      <a:pt x="295795" y="268681"/>
                    </a:lnTo>
                    <a:lnTo>
                      <a:pt x="295795" y="221742"/>
                    </a:lnTo>
                    <a:close/>
                  </a:path>
                </a:pathLst>
              </a:custGeom>
              <a:solidFill>
                <a:srgbClr val="D4E1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>
                <a:extLst>
                  <a:ext uri="{FF2B5EF4-FFF2-40B4-BE49-F238E27FC236}">
                    <a16:creationId xmlns:a16="http://schemas.microsoft.com/office/drawing/2014/main" id="{D50BFA82-81BB-F7D7-CCCB-E5952A1FDCDA}"/>
                  </a:ext>
                </a:extLst>
              </p:cNvPr>
              <p:cNvSpPr/>
              <p:nvPr/>
            </p:nvSpPr>
            <p:spPr>
              <a:xfrm>
                <a:off x="9895637" y="3680510"/>
                <a:ext cx="584200" cy="447040"/>
              </a:xfrm>
              <a:custGeom>
                <a:avLst/>
                <a:gdLst/>
                <a:ahLst/>
                <a:cxnLst/>
                <a:rect l="l" t="t" r="r" b="b"/>
                <a:pathLst>
                  <a:path w="584200" h="447039">
                    <a:moveTo>
                      <a:pt x="92100" y="430034"/>
                    </a:moveTo>
                    <a:lnTo>
                      <a:pt x="87210" y="425132"/>
                    </a:lnTo>
                    <a:lnTo>
                      <a:pt x="81178" y="425132"/>
                    </a:lnTo>
                    <a:lnTo>
                      <a:pt x="42151" y="425132"/>
                    </a:lnTo>
                    <a:lnTo>
                      <a:pt x="34251" y="423519"/>
                    </a:lnTo>
                    <a:lnTo>
                      <a:pt x="27800" y="419163"/>
                    </a:lnTo>
                    <a:lnTo>
                      <a:pt x="23456" y="412699"/>
                    </a:lnTo>
                    <a:lnTo>
                      <a:pt x="21856" y="404787"/>
                    </a:lnTo>
                    <a:lnTo>
                      <a:pt x="21856" y="161518"/>
                    </a:lnTo>
                    <a:lnTo>
                      <a:pt x="16967" y="156616"/>
                    </a:lnTo>
                    <a:lnTo>
                      <a:pt x="4889" y="156616"/>
                    </a:lnTo>
                    <a:lnTo>
                      <a:pt x="0" y="161518"/>
                    </a:lnTo>
                    <a:lnTo>
                      <a:pt x="0" y="404787"/>
                    </a:lnTo>
                    <a:lnTo>
                      <a:pt x="3314" y="421220"/>
                    </a:lnTo>
                    <a:lnTo>
                      <a:pt x="12357" y="434644"/>
                    </a:lnTo>
                    <a:lnTo>
                      <a:pt x="25742" y="443699"/>
                    </a:lnTo>
                    <a:lnTo>
                      <a:pt x="42151" y="447027"/>
                    </a:lnTo>
                    <a:lnTo>
                      <a:pt x="87210" y="447027"/>
                    </a:lnTo>
                    <a:lnTo>
                      <a:pt x="92100" y="442125"/>
                    </a:lnTo>
                    <a:lnTo>
                      <a:pt x="92100" y="430034"/>
                    </a:lnTo>
                    <a:close/>
                  </a:path>
                  <a:path w="584200" h="447039">
                    <a:moveTo>
                      <a:pt x="583844" y="404787"/>
                    </a:moveTo>
                    <a:lnTo>
                      <a:pt x="583806" y="275628"/>
                    </a:lnTo>
                    <a:lnTo>
                      <a:pt x="583806" y="263804"/>
                    </a:lnTo>
                    <a:lnTo>
                      <a:pt x="583526" y="262051"/>
                    </a:lnTo>
                    <a:lnTo>
                      <a:pt x="508088" y="177685"/>
                    </a:lnTo>
                    <a:lnTo>
                      <a:pt x="475170" y="177685"/>
                    </a:lnTo>
                    <a:lnTo>
                      <a:pt x="480593" y="180073"/>
                    </a:lnTo>
                    <a:lnTo>
                      <a:pt x="548055" y="253720"/>
                    </a:lnTo>
                    <a:lnTo>
                      <a:pt x="339496" y="253720"/>
                    </a:lnTo>
                    <a:lnTo>
                      <a:pt x="339496" y="177673"/>
                    </a:lnTo>
                    <a:lnTo>
                      <a:pt x="508088" y="177673"/>
                    </a:lnTo>
                    <a:lnTo>
                      <a:pt x="500545" y="169443"/>
                    </a:lnTo>
                    <a:lnTo>
                      <a:pt x="493979" y="163639"/>
                    </a:lnTo>
                    <a:lnTo>
                      <a:pt x="486448" y="159346"/>
                    </a:lnTo>
                    <a:lnTo>
                      <a:pt x="478205" y="156679"/>
                    </a:lnTo>
                    <a:lnTo>
                      <a:pt x="469493" y="155765"/>
                    </a:lnTo>
                    <a:lnTo>
                      <a:pt x="339496" y="155765"/>
                    </a:lnTo>
                    <a:lnTo>
                      <a:pt x="339496" y="42240"/>
                    </a:lnTo>
                    <a:lnTo>
                      <a:pt x="336181" y="25806"/>
                    </a:lnTo>
                    <a:lnTo>
                      <a:pt x="327139" y="12382"/>
                    </a:lnTo>
                    <a:lnTo>
                      <a:pt x="313753" y="3327"/>
                    </a:lnTo>
                    <a:lnTo>
                      <a:pt x="297345" y="0"/>
                    </a:lnTo>
                    <a:lnTo>
                      <a:pt x="145669" y="0"/>
                    </a:lnTo>
                    <a:lnTo>
                      <a:pt x="140779" y="4902"/>
                    </a:lnTo>
                    <a:lnTo>
                      <a:pt x="140779" y="17005"/>
                    </a:lnTo>
                    <a:lnTo>
                      <a:pt x="145669" y="21907"/>
                    </a:lnTo>
                    <a:lnTo>
                      <a:pt x="297345" y="21907"/>
                    </a:lnTo>
                    <a:lnTo>
                      <a:pt x="305244" y="23507"/>
                    </a:lnTo>
                    <a:lnTo>
                      <a:pt x="311696" y="27863"/>
                    </a:lnTo>
                    <a:lnTo>
                      <a:pt x="316039" y="34328"/>
                    </a:lnTo>
                    <a:lnTo>
                      <a:pt x="317639" y="42240"/>
                    </a:lnTo>
                    <a:lnTo>
                      <a:pt x="317639" y="425132"/>
                    </a:lnTo>
                    <a:lnTo>
                      <a:pt x="184416" y="425132"/>
                    </a:lnTo>
                    <a:lnTo>
                      <a:pt x="179527" y="430034"/>
                    </a:lnTo>
                    <a:lnTo>
                      <a:pt x="179527" y="442125"/>
                    </a:lnTo>
                    <a:lnTo>
                      <a:pt x="184416" y="447027"/>
                    </a:lnTo>
                    <a:lnTo>
                      <a:pt x="399427" y="447027"/>
                    </a:lnTo>
                    <a:lnTo>
                      <a:pt x="404317" y="442125"/>
                    </a:lnTo>
                    <a:lnTo>
                      <a:pt x="404317" y="430034"/>
                    </a:lnTo>
                    <a:lnTo>
                      <a:pt x="399427" y="425132"/>
                    </a:lnTo>
                    <a:lnTo>
                      <a:pt x="339496" y="425132"/>
                    </a:lnTo>
                    <a:lnTo>
                      <a:pt x="339496" y="275628"/>
                    </a:lnTo>
                    <a:lnTo>
                      <a:pt x="561987" y="275628"/>
                    </a:lnTo>
                    <a:lnTo>
                      <a:pt x="561987" y="404787"/>
                    </a:lnTo>
                    <a:lnTo>
                      <a:pt x="560387" y="412699"/>
                    </a:lnTo>
                    <a:lnTo>
                      <a:pt x="556044" y="419163"/>
                    </a:lnTo>
                    <a:lnTo>
                      <a:pt x="549592" y="423519"/>
                    </a:lnTo>
                    <a:lnTo>
                      <a:pt x="541693" y="425132"/>
                    </a:lnTo>
                    <a:lnTo>
                      <a:pt x="496633" y="425132"/>
                    </a:lnTo>
                    <a:lnTo>
                      <a:pt x="491744" y="430034"/>
                    </a:lnTo>
                    <a:lnTo>
                      <a:pt x="491744" y="442125"/>
                    </a:lnTo>
                    <a:lnTo>
                      <a:pt x="496633" y="447027"/>
                    </a:lnTo>
                    <a:lnTo>
                      <a:pt x="541693" y="447027"/>
                    </a:lnTo>
                    <a:lnTo>
                      <a:pt x="558101" y="443699"/>
                    </a:lnTo>
                    <a:lnTo>
                      <a:pt x="571487" y="434644"/>
                    </a:lnTo>
                    <a:lnTo>
                      <a:pt x="580529" y="421220"/>
                    </a:lnTo>
                    <a:lnTo>
                      <a:pt x="583844" y="404787"/>
                    </a:lnTo>
                    <a:close/>
                  </a:path>
                </a:pathLst>
              </a:custGeom>
              <a:solidFill>
                <a:srgbClr val="0034E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8" name="object 28">
                <a:extLst>
                  <a:ext uri="{FF2B5EF4-FFF2-40B4-BE49-F238E27FC236}">
                    <a16:creationId xmlns:a16="http://schemas.microsoft.com/office/drawing/2014/main" id="{1ADE2F6D-AC8D-A883-C68D-08D98EE605C8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42465" y="3665147"/>
                <a:ext cx="128344" cy="83839"/>
              </a:xfrm>
              <a:prstGeom prst="rect">
                <a:avLst/>
              </a:prstGeom>
            </p:spPr>
          </p:pic>
          <p:pic>
            <p:nvPicPr>
              <p:cNvPr id="29" name="object 29">
                <a:extLst>
                  <a:ext uri="{FF2B5EF4-FFF2-40B4-BE49-F238E27FC236}">
                    <a16:creationId xmlns:a16="http://schemas.microsoft.com/office/drawing/2014/main" id="{BCBF2F0D-70CD-0C74-EAC3-FC32EBA8254F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65889" y="4050875"/>
                <a:ext cx="131132" cy="131416"/>
              </a:xfrm>
              <a:prstGeom prst="rect">
                <a:avLst/>
              </a:prstGeom>
            </p:spPr>
          </p:pic>
          <p:pic>
            <p:nvPicPr>
              <p:cNvPr id="30" name="object 30">
                <a:extLst>
                  <a:ext uri="{FF2B5EF4-FFF2-40B4-BE49-F238E27FC236}">
                    <a16:creationId xmlns:a16="http://schemas.microsoft.com/office/drawing/2014/main" id="{4446427D-64F7-F3DC-593D-90EBB764E77B}"/>
                  </a:ext>
                </a:extLst>
              </p:cNvPr>
              <p:cNvPicPr/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78110" y="4050875"/>
                <a:ext cx="131132" cy="131416"/>
              </a:xfrm>
              <a:prstGeom prst="rect">
                <a:avLst/>
              </a:prstGeom>
            </p:spPr>
          </p:pic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580DE713-3A09-A646-95C2-8B99E21AAB76}"/>
                  </a:ext>
                </a:extLst>
              </p:cNvPr>
              <p:cNvSpPr/>
              <p:nvPr/>
            </p:nvSpPr>
            <p:spPr>
              <a:xfrm>
                <a:off x="9755140" y="3555346"/>
                <a:ext cx="302895" cy="303530"/>
              </a:xfrm>
              <a:custGeom>
                <a:avLst/>
                <a:gdLst/>
                <a:ahLst/>
                <a:cxnLst/>
                <a:rect l="l" t="t" r="r" b="b"/>
                <a:pathLst>
                  <a:path w="302895" h="303529">
                    <a:moveTo>
                      <a:pt x="151427" y="303508"/>
                    </a:moveTo>
                    <a:lnTo>
                      <a:pt x="103565" y="295771"/>
                    </a:lnTo>
                    <a:lnTo>
                      <a:pt x="61997" y="274227"/>
                    </a:lnTo>
                    <a:lnTo>
                      <a:pt x="29217" y="241377"/>
                    </a:lnTo>
                    <a:lnTo>
                      <a:pt x="7716" y="199696"/>
                    </a:lnTo>
                    <a:lnTo>
                      <a:pt x="0" y="151754"/>
                    </a:lnTo>
                    <a:lnTo>
                      <a:pt x="7720" y="103788"/>
                    </a:lnTo>
                    <a:lnTo>
                      <a:pt x="29217" y="62130"/>
                    </a:lnTo>
                    <a:lnTo>
                      <a:pt x="61997" y="29280"/>
                    </a:lnTo>
                    <a:lnTo>
                      <a:pt x="103565" y="7736"/>
                    </a:lnTo>
                    <a:lnTo>
                      <a:pt x="151427" y="0"/>
                    </a:lnTo>
                    <a:lnTo>
                      <a:pt x="199289" y="7736"/>
                    </a:lnTo>
                    <a:lnTo>
                      <a:pt x="226623" y="21903"/>
                    </a:lnTo>
                    <a:lnTo>
                      <a:pt x="151427" y="21903"/>
                    </a:lnTo>
                    <a:lnTo>
                      <a:pt x="100992" y="32107"/>
                    </a:lnTo>
                    <a:lnTo>
                      <a:pt x="59806" y="59935"/>
                    </a:lnTo>
                    <a:lnTo>
                      <a:pt x="32032" y="101237"/>
                    </a:lnTo>
                    <a:lnTo>
                      <a:pt x="21854" y="151754"/>
                    </a:lnTo>
                    <a:lnTo>
                      <a:pt x="32037" y="202298"/>
                    </a:lnTo>
                    <a:lnTo>
                      <a:pt x="59806" y="243573"/>
                    </a:lnTo>
                    <a:lnTo>
                      <a:pt x="100992" y="271401"/>
                    </a:lnTo>
                    <a:lnTo>
                      <a:pt x="151427" y="281605"/>
                    </a:lnTo>
                    <a:lnTo>
                      <a:pt x="226492" y="281605"/>
                    </a:lnTo>
                    <a:lnTo>
                      <a:pt x="199265" y="295731"/>
                    </a:lnTo>
                    <a:lnTo>
                      <a:pt x="151427" y="303508"/>
                    </a:lnTo>
                    <a:close/>
                  </a:path>
                  <a:path w="302895" h="303529">
                    <a:moveTo>
                      <a:pt x="226492" y="281605"/>
                    </a:moveTo>
                    <a:lnTo>
                      <a:pt x="151427" y="281605"/>
                    </a:lnTo>
                    <a:lnTo>
                      <a:pt x="201863" y="271401"/>
                    </a:lnTo>
                    <a:lnTo>
                      <a:pt x="243048" y="243573"/>
                    </a:lnTo>
                    <a:lnTo>
                      <a:pt x="270816" y="202298"/>
                    </a:lnTo>
                    <a:lnTo>
                      <a:pt x="280998" y="151754"/>
                    </a:lnTo>
                    <a:lnTo>
                      <a:pt x="270759" y="101210"/>
                    </a:lnTo>
                    <a:lnTo>
                      <a:pt x="243004" y="59979"/>
                    </a:lnTo>
                    <a:lnTo>
                      <a:pt x="201836" y="32146"/>
                    </a:lnTo>
                    <a:lnTo>
                      <a:pt x="151427" y="21903"/>
                    </a:lnTo>
                    <a:lnTo>
                      <a:pt x="226623" y="21903"/>
                    </a:lnTo>
                    <a:lnTo>
                      <a:pt x="240857" y="29280"/>
                    </a:lnTo>
                    <a:lnTo>
                      <a:pt x="273637" y="62130"/>
                    </a:lnTo>
                    <a:lnTo>
                      <a:pt x="295134" y="103788"/>
                    </a:lnTo>
                    <a:lnTo>
                      <a:pt x="302854" y="151754"/>
                    </a:lnTo>
                    <a:lnTo>
                      <a:pt x="295081" y="199719"/>
                    </a:lnTo>
                    <a:lnTo>
                      <a:pt x="273584" y="241333"/>
                    </a:lnTo>
                    <a:lnTo>
                      <a:pt x="240813" y="274175"/>
                    </a:lnTo>
                    <a:lnTo>
                      <a:pt x="226492" y="2816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280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5821093" cy="132556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Количественные исследования:</a:t>
            </a:r>
            <a:br>
              <a:rPr lang="ru-RU" dirty="0"/>
            </a:br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106017"/>
            <a:ext cx="10515600" cy="1205948"/>
          </a:xfrm>
        </p:spPr>
        <p:txBody>
          <a:bodyPr>
            <a:normAutofit/>
          </a:bodyPr>
          <a:lstStyle/>
          <a:p>
            <a:r>
              <a:rPr lang="ru-RU" sz="3200" dirty="0"/>
              <a:t>Количественные исследования:</a:t>
            </a:r>
            <a:br>
              <a:rPr lang="ru-RU" b="1" dirty="0"/>
            </a:br>
            <a:r>
              <a:rPr lang="en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205948"/>
            <a:ext cx="11370365" cy="565205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Универсальность</a:t>
            </a:r>
            <a:r>
              <a:rPr lang="ru-RU" sz="2000" dirty="0"/>
              <a:t>. Тестируем всё, что угодно: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 интерфейса / сайта / лэндинга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 экрана /</a:t>
            </a:r>
            <a:r>
              <a:rPr lang="en-US" sz="2000" dirty="0"/>
              <a:t> web-</a:t>
            </a:r>
            <a:r>
              <a:rPr lang="ru-RU" sz="2000" dirty="0"/>
              <a:t>страницы </a:t>
            </a:r>
            <a:r>
              <a:rPr lang="en-US" sz="2000" dirty="0"/>
              <a:t>/ </a:t>
            </a:r>
            <a:r>
              <a:rPr lang="ru-RU" sz="2000" dirty="0"/>
              <a:t>страницы приложения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Варианты: элемента интерфейса / баннера / картинки / кнопки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Можно </a:t>
            </a:r>
            <a:r>
              <a:rPr lang="ru-RU" sz="2000" b="1" dirty="0"/>
              <a:t>проверить гипотезу</a:t>
            </a:r>
            <a:r>
              <a:rPr lang="ru-RU" sz="2000" dirty="0"/>
              <a:t> о том, </a:t>
            </a:r>
            <a:r>
              <a:rPr lang="ru-RU" sz="2000" b="1" dirty="0"/>
              <a:t>поменяется ли</a:t>
            </a:r>
            <a:r>
              <a:rPr lang="ru-RU" sz="2000" dirty="0"/>
              <a:t> выбранная продуктовая </a:t>
            </a:r>
            <a:r>
              <a:rPr lang="ru-RU" sz="2000" b="1" dirty="0"/>
              <a:t>метрика, если изменить что-то в продукте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Сравниваются результаты тестовой и контрольной групп</a:t>
            </a:r>
            <a:r>
              <a:rPr lang="ru-RU" sz="2000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тестировать </a:t>
            </a:r>
            <a:r>
              <a:rPr lang="ru-RU" sz="1800" b="1" dirty="0"/>
              <a:t>сразу несколько вариантов</a:t>
            </a:r>
            <a:r>
              <a:rPr lang="ru-RU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используют </a:t>
            </a:r>
            <a:r>
              <a:rPr lang="ru-RU" sz="2000" b="1" dirty="0"/>
              <a:t>для проверки любых гипотез</a:t>
            </a:r>
            <a:r>
              <a:rPr lang="ru-RU" sz="2000" dirty="0"/>
              <a:t>, связанных с продуктом.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Статистическая значимость</a:t>
            </a:r>
            <a:r>
              <a:rPr lang="ru-RU" sz="2000" dirty="0"/>
              <a:t>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Считаем </a:t>
            </a:r>
            <a:r>
              <a:rPr lang="en-US" sz="1800" dirty="0"/>
              <a:t>p-value — </a:t>
            </a:r>
            <a:r>
              <a:rPr lang="ru-RU" sz="1800" dirty="0"/>
              <a:t>для этого есть куча сервисов.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4078E3E3-B133-A150-002C-74B5413B11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433" y="0"/>
            <a:ext cx="3109784" cy="29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450" y="417753"/>
            <a:ext cx="8566785" cy="142923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585"/>
              </a:spcBef>
            </a:pPr>
            <a:r>
              <a:rPr dirty="0"/>
              <a:t>Как же тогда создать продукт, который будет 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265" y="4880639"/>
            <a:ext cx="2684237" cy="805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0000"/>
              </a:lnSpc>
              <a:spcBef>
                <a:spcPts val="100"/>
              </a:spcBef>
            </a:pPr>
            <a:r>
              <a:rPr lang="ru-RU" sz="2400" dirty="0"/>
              <a:t>Проанализировать Вашу аудиторию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38363" y="4722742"/>
            <a:ext cx="35731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spcBef>
                <a:spcPts val="100"/>
              </a:spcBef>
            </a:pPr>
            <a:r>
              <a:rPr lang="ru-RU" sz="2400" dirty="0"/>
              <a:t>Составить продукт точно под потребности аудитории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88" y="2806491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262" y="2806491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204201" y="3536995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EE63DB-4766-895B-9115-D1B84C4FA2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486" y="2116595"/>
            <a:ext cx="3983590" cy="432365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5958016" cy="734804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198"/>
            <a:ext cx="10515600" cy="52433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Для ответа на какие вопросы применяют </a:t>
            </a:r>
            <a:r>
              <a:rPr lang="en" sz="2400" dirty="0"/>
              <a:t>A/B-</a:t>
            </a:r>
            <a:r>
              <a:rPr lang="ru-RU" sz="2400" dirty="0"/>
              <a:t>тесты: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Зайдёт ли фича? Зайдёт ли новый интерфейс?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Поиск лучшего </a:t>
            </a:r>
            <a:r>
              <a:rPr lang="ru-RU" sz="2200" dirty="0">
                <a:hlinkClick r:id="rId3"/>
              </a:rPr>
              <a:t>УТП</a:t>
            </a:r>
            <a:r>
              <a:rPr lang="ru-RU" sz="2200" dirty="0"/>
              <a:t> на этапе формулирования концепции продукта.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 3-х УТП для лэндингов: </a:t>
            </a:r>
            <a:r>
              <a:rPr lang="en-US" sz="2000" dirty="0"/>
              <a:t>«</a:t>
            </a:r>
            <a:r>
              <a:rPr lang="ru-RU" sz="2000" dirty="0"/>
              <a:t>Недорого</a:t>
            </a:r>
            <a:r>
              <a:rPr lang="en-US" sz="2000" dirty="0"/>
              <a:t>»</a:t>
            </a:r>
            <a:r>
              <a:rPr lang="ru-RU" sz="2000" dirty="0"/>
              <a:t> / </a:t>
            </a:r>
            <a:r>
              <a:rPr lang="en-US" sz="2000" dirty="0"/>
              <a:t>«</a:t>
            </a:r>
            <a:r>
              <a:rPr lang="ru-RU" sz="2000" dirty="0"/>
              <a:t>Качественно</a:t>
            </a:r>
            <a:r>
              <a:rPr lang="en-US" sz="2000" dirty="0"/>
              <a:t>»</a:t>
            </a:r>
            <a:r>
              <a:rPr lang="ru-RU" sz="2000" dirty="0"/>
              <a:t> / </a:t>
            </a:r>
            <a:r>
              <a:rPr lang="en-US" sz="2000" dirty="0"/>
              <a:t>«</a:t>
            </a:r>
            <a:r>
              <a:rPr lang="ru-RU" sz="2000" dirty="0"/>
              <a:t>Модно</a:t>
            </a:r>
            <a:r>
              <a:rPr lang="en-US" sz="2000" dirty="0"/>
              <a:t>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200" dirty="0"/>
              <a:t>Тестирование тарифов и цен.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Проверка интерфейсных улучшений (кнопки, виджеты и т.п.)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История про дизайнера из </a:t>
            </a:r>
            <a:r>
              <a:rPr lang="en-US" sz="2000" dirty="0"/>
              <a:t>Google</a:t>
            </a: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Pro</a:t>
            </a:r>
            <a:r>
              <a:rPr lang="en-US" sz="2200" dirty="0"/>
              <a:t>: </a:t>
            </a:r>
            <a:r>
              <a:rPr lang="ru-RU" sz="2200" dirty="0"/>
              <a:t>Сильная сторона метода — </a:t>
            </a:r>
            <a:r>
              <a:rPr lang="ru-RU" sz="2200" b="1" dirty="0"/>
              <a:t>объективность</a:t>
            </a:r>
            <a:r>
              <a:rPr lang="ru-RU" sz="2200" dirty="0"/>
              <a:t>. Участники не знают об эксперименте, а значит беспристрастны. </a:t>
            </a:r>
            <a:r>
              <a:rPr lang="en" sz="2200" dirty="0"/>
              <a:t>A/B-</a:t>
            </a:r>
            <a:r>
              <a:rPr lang="ru-RU" sz="2200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Con</a:t>
            </a:r>
            <a:r>
              <a:rPr lang="en-US" sz="2200" dirty="0"/>
              <a:t>: A</a:t>
            </a:r>
            <a:r>
              <a:rPr lang="en" sz="2200" dirty="0"/>
              <a:t>/B-</a:t>
            </a:r>
            <a:r>
              <a:rPr lang="ru-RU" sz="2200" dirty="0"/>
              <a:t>тесты дают ответ на вопрос «Какой вариант лучше?», но не помогают понять «</a:t>
            </a:r>
            <a:r>
              <a:rPr lang="ru-RU" sz="2200" b="1" dirty="0"/>
              <a:t>Почему</a:t>
            </a:r>
            <a:r>
              <a:rPr lang="ru-RU" sz="2200" dirty="0"/>
              <a:t>?» — то есть что именно повлияло на действия и выбор пользователей. </a:t>
            </a:r>
          </a:p>
        </p:txBody>
      </p:sp>
      <p:pic>
        <p:nvPicPr>
          <p:cNvPr id="2050" name="Picture 2" descr="A/B-тестирование: что это такое и зачем нужно, какие виды существуют, как  его провести и оценить результаты">
            <a:extLst>
              <a:ext uri="{FF2B5EF4-FFF2-40B4-BE49-F238E27FC236}">
                <a16:creationId xmlns:a16="http://schemas.microsoft.com/office/drawing/2014/main" id="{BAAB8CBA-474A-667F-62A1-BCC1B5AB1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19" t="9643" r="5405" b="12962"/>
          <a:stretch/>
        </p:blipFill>
        <p:spPr bwMode="auto">
          <a:xfrm>
            <a:off x="8069315" y="0"/>
            <a:ext cx="4122685" cy="186587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3" y="375516"/>
            <a:ext cx="10359435" cy="1325563"/>
          </a:xfrm>
        </p:spPr>
        <p:txBody>
          <a:bodyPr/>
          <a:lstStyle/>
          <a:p>
            <a:r>
              <a:rPr lang="ru-RU" sz="4000" dirty="0"/>
              <a:t>Количественные исследования</a:t>
            </a:r>
            <a:r>
              <a:rPr lang="ru-RU" sz="4000" b="1" dirty="0"/>
              <a:t>:</a:t>
            </a:r>
            <a:br>
              <a:rPr lang="ru-RU" b="1" dirty="0"/>
            </a:br>
            <a:r>
              <a:rPr lang="ru-RU" dirty="0"/>
              <a:t>Кластеризация обращений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3" y="1836016"/>
            <a:ext cx="10628244" cy="30943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При помощи моделей машинного обучения и обработки естественного языка (</a:t>
            </a:r>
            <a:r>
              <a:rPr lang="en-US" sz="2200" dirty="0"/>
              <a:t>word2vec</a:t>
            </a:r>
            <a:r>
              <a:rPr lang="ru-RU" sz="2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Выделить запросы / проблемы, которые</a:t>
            </a:r>
            <a:br>
              <a:rPr lang="ru-RU" sz="2000" dirty="0"/>
            </a:br>
            <a:r>
              <a:rPr lang="ru-RU" sz="2000" dirty="0"/>
              <a:t>постоянно повторяются в обратной связи.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Анализ тона отзывов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5713B4-1052-A565-3F2B-10B889188D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04" t="6758" r="6071" b="5978"/>
          <a:stretch/>
        </p:blipFill>
        <p:spPr>
          <a:xfrm>
            <a:off x="8630929" y="4198216"/>
            <a:ext cx="3561071" cy="26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209482"/>
            <a:ext cx="10585174" cy="1181573"/>
          </a:xfrm>
        </p:spPr>
        <p:txBody>
          <a:bodyPr/>
          <a:lstStyle/>
          <a:p>
            <a:r>
              <a:rPr lang="ru-RU" sz="3200" dirty="0"/>
              <a:t>Количественные исследования</a:t>
            </a:r>
            <a:r>
              <a:rPr lang="ru-RU" sz="3200" b="1" dirty="0"/>
              <a:t>:</a:t>
            </a:r>
            <a:br>
              <a:rPr lang="en-US" sz="4000" b="1" dirty="0"/>
            </a:br>
            <a:r>
              <a:rPr lang="ru-RU" dirty="0"/>
              <a:t>Веб-аналитика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6" y="1593232"/>
            <a:ext cx="5671085" cy="491246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Google Analytics, </a:t>
            </a:r>
            <a:r>
              <a:rPr lang="ru-RU" sz="2200" dirty="0"/>
              <a:t>Яндекс.Метрика</a:t>
            </a:r>
            <a:endParaRPr lang="en-US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Позволяет выявить и приоритезировать проблемы продукта.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Можно узнать: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количество посетителей,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глубину просмотра (количество страниц, просмотренных посетителями за один раз),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конверсию в платящих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конверсию в зарегистрированных на сервисе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и т.п.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</p:txBody>
      </p:sp>
      <p:pic>
        <p:nvPicPr>
          <p:cNvPr id="2050" name="Picture 2" descr="Google Analytics Dashboard &amp; Report Tools - AgencyAnalytics">
            <a:extLst>
              <a:ext uri="{FF2B5EF4-FFF2-40B4-BE49-F238E27FC236}">
                <a16:creationId xmlns:a16="http://schemas.microsoft.com/office/drawing/2014/main" id="{979BEE5B-FF75-9CA9-5355-83A8FF019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7" t="6525" r="1302"/>
          <a:stretch/>
        </p:blipFill>
        <p:spPr bwMode="auto">
          <a:xfrm>
            <a:off x="6439711" y="1348452"/>
            <a:ext cx="5752289" cy="416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BBC2FE-D6F8-61AE-9D24-DE5F90CB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Финальные замечания про продуктовым исследованиям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AF9A2B-8A1A-2C94-6EE0-2FBAD585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проводить исследования с умом и как внедрять результаты?</a:t>
            </a:r>
          </a:p>
        </p:txBody>
      </p:sp>
    </p:spTree>
    <p:extLst>
      <p:ext uri="{BB962C8B-B14F-4D97-AF65-F5344CB8AC3E}">
        <p14:creationId xmlns:p14="http://schemas.microsoft.com/office/powerpoint/2010/main" val="3204077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81C31BB-AA89-EE05-14B4-BD3DF03C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9" y="374852"/>
            <a:ext cx="10515600" cy="918927"/>
          </a:xfrm>
        </p:spPr>
        <p:txBody>
          <a:bodyPr>
            <a:normAutofit fontScale="90000"/>
          </a:bodyPr>
          <a:lstStyle/>
          <a:p>
            <a:r>
              <a:rPr lang="ru-RU" dirty="0"/>
              <a:t>Ещё раз про виды продуктовых исследований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C5D7C1-32E2-86E5-FF95-5F789BE085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36602"/>
            <a:ext cx="6183361" cy="34155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14A77C-0B78-DC09-9E7D-6347B2932B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361" y="1836603"/>
            <a:ext cx="6008639" cy="4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8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Качественные исследования: как повысить эффективность, избежать типичных  ошибок и выпустить полезный продукт / Хабр">
            <a:extLst>
              <a:ext uri="{FF2B5EF4-FFF2-40B4-BE49-F238E27FC236}">
                <a16:creationId xmlns:a16="http://schemas.microsoft.com/office/drawing/2014/main" id="{1D046F2F-7681-E292-DB20-B0C371A9F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75651" y="26936"/>
            <a:ext cx="3916349" cy="226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29" y="157566"/>
            <a:ext cx="7307377" cy="695048"/>
          </a:xfrm>
        </p:spPr>
        <p:txBody>
          <a:bodyPr>
            <a:normAutofit/>
          </a:bodyPr>
          <a:lstStyle/>
          <a:p>
            <a:r>
              <a:rPr lang="ru-RU" dirty="0"/>
              <a:t>Эффективность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40" y="940524"/>
            <a:ext cx="10903226" cy="58200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ru-RU" sz="2000" dirty="0"/>
              <a:t>Оценивать эффективность исследований непросто.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ru-RU" sz="2000" dirty="0"/>
              <a:t>Оправдывают ли результаты исследований потраченные ресурсы?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ru-RU" sz="2000" dirty="0"/>
              <a:t>Когда можно считать, что исследование удалось?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Способы / признаки: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Есть инсайты</a:t>
            </a:r>
            <a:r>
              <a:rPr lang="ru-RU" sz="2000" dirty="0"/>
              <a:t>, которые можно проверить.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«Если мы провели исследование и </a:t>
            </a:r>
            <a:r>
              <a:rPr lang="ru-RU" sz="2000" b="1" dirty="0"/>
              <a:t>получили ответы на все вопросы</a:t>
            </a:r>
            <a:r>
              <a:rPr lang="ru-RU" sz="2000" dirty="0"/>
              <a:t>, которые стояли в качестве задач исследования, </a:t>
            </a:r>
            <a:r>
              <a:rPr lang="ru-RU" sz="2000" b="1" dirty="0"/>
              <a:t>подтвердили или опровергли все гипотезы</a:t>
            </a:r>
            <a:r>
              <a:rPr lang="ru-RU" sz="2000" dirty="0"/>
              <a:t>, которые у нас были, исследование можно считать успешным».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Если вы ответили на все вопросы, а </a:t>
            </a:r>
            <a:r>
              <a:rPr lang="ru-RU" sz="2000" b="1" dirty="0"/>
              <a:t>инсайтов нет</a:t>
            </a:r>
            <a:r>
              <a:rPr lang="ru-RU" sz="2000" dirty="0"/>
              <a:t>, значит цели / </a:t>
            </a:r>
            <a:r>
              <a:rPr lang="ru-RU" sz="2000" b="1" dirty="0"/>
              <a:t>вопросы были сформулированы некорректно</a:t>
            </a:r>
            <a:r>
              <a:rPr lang="ru-RU" sz="2000" dirty="0"/>
              <a:t>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 идеале должен появиться </a:t>
            </a:r>
            <a:r>
              <a:rPr lang="ru-RU" sz="2000" b="1" dirty="0"/>
              <a:t>список рекомендаций</a:t>
            </a:r>
            <a:r>
              <a:rPr lang="ru-RU" sz="2000" dirty="0"/>
              <a:t> (</a:t>
            </a:r>
            <a:r>
              <a:rPr lang="ru-RU" sz="2000" b="1" dirty="0"/>
              <a:t>конкретных действий по улучшению продукта)</a:t>
            </a:r>
            <a:r>
              <a:rPr lang="ru-RU" sz="2000" dirty="0"/>
              <a:t>. А продакты дальше с этим списком работают: дополняют его, приоритизируют и отдают разработчикам.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«Важно, чтобы это </a:t>
            </a:r>
            <a:r>
              <a:rPr lang="ru-RU" sz="2000" b="1" dirty="0"/>
              <a:t>не были инсайты в стол</a:t>
            </a:r>
            <a:r>
              <a:rPr lang="ru-RU" sz="2000" dirty="0"/>
              <a:t>, а чтобы в результате исследования </a:t>
            </a:r>
            <a:r>
              <a:rPr lang="ru-RU" sz="2000" b="1" dirty="0"/>
              <a:t>генерировалось решение</a:t>
            </a:r>
            <a:r>
              <a:rPr lang="ru-RU" sz="2000" dirty="0"/>
              <a:t>».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 итогам исследования что-то </a:t>
            </a:r>
            <a:r>
              <a:rPr lang="ru-RU" sz="2000" b="1" dirty="0"/>
              <a:t>запустили в работу и это дало рост метрик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3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2909"/>
            <a:ext cx="10854447" cy="548974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Задача исследователей — </a:t>
            </a:r>
            <a:r>
              <a:rPr lang="ru-RU" sz="2200" b="1" dirty="0"/>
              <a:t>дать продуктовой</a:t>
            </a:r>
            <a:br>
              <a:rPr lang="ru-RU" sz="2200" b="1" dirty="0"/>
            </a:br>
            <a:r>
              <a:rPr lang="ru-RU" sz="2200" b="1" dirty="0"/>
              <a:t>команде рабочие выводы и рекомендации</a:t>
            </a:r>
            <a:r>
              <a:rPr lang="ru-RU" sz="2200" dirty="0"/>
              <a:t>,</a:t>
            </a:r>
            <a:br>
              <a:rPr lang="ru-RU" sz="2200" dirty="0"/>
            </a:br>
            <a:r>
              <a:rPr lang="ru-RU" sz="2200" dirty="0"/>
              <a:t>а не бесполезный манускрипт.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100" dirty="0"/>
              <a:t>Шаблон отчета — набор вопросов,</a:t>
            </a:r>
            <a:br>
              <a:rPr lang="ru-RU" sz="2100" dirty="0"/>
            </a:br>
            <a:r>
              <a:rPr lang="ru-RU" sz="2100" dirty="0"/>
              <a:t>на которые ресёрчер должен ответить по завершении исследования. А команде уже передается </a:t>
            </a:r>
            <a:r>
              <a:rPr lang="ru-RU" sz="2100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sz="2100" dirty="0"/>
              <a:t>, с цитатами и ссылками на источники</a:t>
            </a:r>
            <a:br>
              <a:rPr lang="ru-RU" sz="2100" dirty="0"/>
            </a:br>
            <a:r>
              <a:rPr lang="ru-RU" sz="2100" dirty="0"/>
              <a:t>(в том числе для того, чтобы не было соблазна по-своему интерпретировать данные).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100" b="1" dirty="0"/>
              <a:t>Придумайте свой способ шэрить эти знания со всей командой:</a:t>
            </a: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в </a:t>
            </a:r>
            <a:r>
              <a:rPr lang="en" sz="2100" dirty="0"/>
              <a:t>Miro </a:t>
            </a:r>
            <a:r>
              <a:rPr lang="ru-RU" sz="2100" dirty="0"/>
              <a:t>проводят внутри компании </a:t>
            </a:r>
            <a:r>
              <a:rPr lang="ru-RU" sz="2100" b="1" dirty="0"/>
              <a:t>регулярную встречу </a:t>
            </a:r>
            <a:r>
              <a:rPr lang="en" sz="2100" b="1" dirty="0"/>
              <a:t>Product Insights</a:t>
            </a:r>
            <a:r>
              <a:rPr lang="en" sz="2100" dirty="0"/>
              <a:t>,</a:t>
            </a: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в </a:t>
            </a:r>
            <a:r>
              <a:rPr lang="en" sz="2100" dirty="0"/>
              <a:t>Carrot quest </a:t>
            </a:r>
            <a:r>
              <a:rPr lang="ru-RU" sz="2100" dirty="0"/>
              <a:t>есть «рыбные четверги» — </a:t>
            </a:r>
            <a:r>
              <a:rPr lang="ru-RU" sz="2100" b="1" dirty="0"/>
              <a:t>внутренние митапы, на которых все команды делятся тем, что важного </a:t>
            </a:r>
            <a:r>
              <a:rPr lang="ru-RU" sz="2100" dirty="0"/>
              <a:t>и интересного для всех </a:t>
            </a:r>
            <a:r>
              <a:rPr lang="ru-RU" sz="2100" b="1" dirty="0"/>
              <a:t>они накопали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В </a:t>
            </a:r>
            <a:r>
              <a:rPr lang="en" sz="2100" dirty="0"/>
              <a:t>Skyeng </a:t>
            </a:r>
            <a:r>
              <a:rPr lang="ru-RU" sz="2100" dirty="0"/>
              <a:t>результаты исследований </a:t>
            </a:r>
            <a:r>
              <a:rPr lang="ru-RU" sz="2100" b="1" dirty="0"/>
              <a:t>обсуждают на командных стендапах</a:t>
            </a:r>
            <a:r>
              <a:rPr lang="ru-RU" sz="2100" dirty="0"/>
              <a:t> и </a:t>
            </a:r>
            <a:r>
              <a:rPr lang="ru-RU" sz="2100" b="1" dirty="0"/>
              <a:t>публично презентуют</a:t>
            </a:r>
            <a:r>
              <a:rPr lang="ru-RU" sz="2100" dirty="0"/>
              <a:t> заказчикам из других команд.»</a:t>
            </a:r>
          </a:p>
        </p:txBody>
      </p:sp>
      <p:pic>
        <p:nvPicPr>
          <p:cNvPr id="4098" name="Picture 2" descr="Инсайт что это такое — определение термина, как использовать в маркетинге |  eSputnik">
            <a:extLst>
              <a:ext uri="{FF2B5EF4-FFF2-40B4-BE49-F238E27FC236}">
                <a16:creationId xmlns:a16="http://schemas.microsoft.com/office/drawing/2014/main" id="{BF81F4DC-4926-720E-09B3-0324C7091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75" t="2208" r="6875" b="2686"/>
          <a:stretch/>
        </p:blipFill>
        <p:spPr bwMode="auto">
          <a:xfrm>
            <a:off x="7568119" y="-1"/>
            <a:ext cx="4623882" cy="2549337"/>
          </a:xfrm>
          <a:prstGeom prst="rect">
            <a:avLst/>
          </a:prstGeom>
          <a:noFill/>
          <a:ln w="9525">
            <a:solidFill>
              <a:srgbClr val="0034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1746CE7-A5A9-1AA7-A9E3-D4773F14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830"/>
            <a:ext cx="10515600" cy="266351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dirty="0"/>
              <a:t>Глубинные интервью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2A354D7-DA0A-6401-EDFE-4A62C5C8C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50327"/>
            <a:ext cx="10515600" cy="1739323"/>
          </a:xfrm>
        </p:spPr>
        <p:txBody>
          <a:bodyPr>
            <a:normAutofit/>
          </a:bodyPr>
          <a:lstStyle/>
          <a:p>
            <a:r>
              <a:rPr lang="ru-RU" sz="2800" dirty="0"/>
              <a:t>и как их готовить</a:t>
            </a:r>
          </a:p>
        </p:txBody>
      </p:sp>
    </p:spTree>
    <p:extLst>
      <p:ext uri="{BB962C8B-B14F-4D97-AF65-F5344CB8AC3E}">
        <p14:creationId xmlns:p14="http://schemas.microsoft.com/office/powerpoint/2010/main" val="2656270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8828" y="27710"/>
            <a:ext cx="3833172" cy="43125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3015" y="279342"/>
            <a:ext cx="7363677" cy="70339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 indent="-34671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Глубинные интервью</a:t>
            </a:r>
            <a:endParaRPr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60CEEA8-AB3F-EF32-70DB-F6769CE0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15" y="1052973"/>
            <a:ext cx="6680423" cy="56664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качественных исследования в форме беседы с респондентом один на один по заранее подготовленному сценарию (с записью на диктофон).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000" dirty="0"/>
              <a:t>Пример вопросов интервью: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каких случаях вы заказываете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принимаете решение о том, где заказать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возникали у вас при заказе еды?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их решали?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применяется: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необходимости более глубокого анализа скрытых мотивов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когда на респондента может оказать влияние мнение окружающих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обсуждении деликатных или конфиденциальных тем и вопросов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более подробного понимания сложного поведения респондента в определенных ситуациях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D4E28-2686-5FB7-8A3A-0D948C39E586}"/>
              </a:ext>
            </a:extLst>
          </p:cNvPr>
          <p:cNvSpPr txBox="1"/>
          <p:nvPr/>
        </p:nvSpPr>
        <p:spPr>
          <a:xfrm>
            <a:off x="7716982" y="4368887"/>
            <a:ext cx="4475018" cy="2475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ru-RU" sz="2000" b="1" dirty="0"/>
              <a:t>Преимущества глубинных интервью: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Более глубокое погружение в проблему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Персональный контакт с респондентом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Нейтрализуется отрицательное влияние группы, которое может проявляться в фокус-группе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22" y="53830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6830" y="1729977"/>
            <a:ext cx="9109075" cy="47679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Зачем используют:</a:t>
            </a:r>
            <a:r>
              <a:rPr lang="ru-RU" sz="2200" dirty="0"/>
              <a:t> чтобы узнать потребности, привычки, проблемы и боли, выявить паттерны поведения, сценарии использования продуктов, отношение к тем или иным явлениям.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Как проводят</a:t>
            </a:r>
            <a:r>
              <a:rPr lang="ru-RU" sz="2200" dirty="0"/>
              <a:t>: беседа 1 на 1.</a:t>
            </a:r>
            <a:r>
              <a:rPr lang="en-US" sz="2200" dirty="0"/>
              <a:t> </a:t>
            </a:r>
            <a:r>
              <a:rPr lang="ru-RU" sz="2200" dirty="0"/>
              <a:t>Очно или по видеосвязи.</a:t>
            </a:r>
            <a:endParaRPr lang="en-US" sz="22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en-US" sz="22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Сколько длится</a:t>
            </a:r>
            <a:r>
              <a:rPr lang="ru-RU" sz="2200" dirty="0"/>
              <a:t>: от 30 мин. до 1.5 часов.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Сколько респондентов</a:t>
            </a:r>
            <a:r>
              <a:rPr lang="ru-RU" sz="2200" dirty="0"/>
              <a:t>: от 10 в случае однородной аудитории исследования до 30 при наличии нескольких сегментов.</a:t>
            </a:r>
            <a:br>
              <a:rPr lang="ru-RU" sz="2200" dirty="0"/>
            </a:br>
            <a:r>
              <a:rPr lang="ru-RU" sz="2200" dirty="0"/>
              <a:t>Обычно при общении с одним сегментом аудитории уже на 5–7 интервью респонденты начинают повторяться.</a:t>
            </a:r>
            <a:br>
              <a:rPr lang="ru-RU" sz="2200" dirty="0"/>
            </a:br>
            <a:r>
              <a:rPr lang="ru-RU" sz="2200" dirty="0"/>
              <a:t>Если все паттерны поведения, потребности, привычки и боли были в ответах раньше. Новой информации не приходит — можно заканчивать.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22" y="4547801"/>
            <a:ext cx="589349" cy="118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71" y="1731975"/>
            <a:ext cx="881949" cy="881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43" y="3037147"/>
            <a:ext cx="881949" cy="8819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44D1C3-F68E-E488-B9A9-7246B45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4BB8C8-5610-5977-C419-90BC0D289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607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61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08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Этапы проведения глубинного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754" y="3232132"/>
            <a:ext cx="3317240" cy="2410916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Цель и задачи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Сегменты респондентов (требования)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Поиск респондентов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опросника (сценария интервью)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12053" y="3354411"/>
            <a:ext cx="3546844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Проведение и запись интервью</a:t>
            </a:r>
          </a:p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Корректировка опросника (при необходимости)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3523" y="3359956"/>
            <a:ext cx="3448685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Анализ полученной информации</a:t>
            </a:r>
          </a:p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к количественному интервью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971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b="1" spc="70" dirty="0">
                <a:solidFill>
                  <a:srgbClr val="FFFFFF"/>
                </a:solidFill>
                <a:cs typeface="Arial"/>
              </a:rPr>
              <a:t>Подготовка</a:t>
            </a:r>
            <a:endParaRPr sz="2200" dirty="0"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455C8EE-88AA-E3D0-3531-9DFD7A7F14A9}"/>
              </a:ext>
            </a:extLst>
          </p:cNvPr>
          <p:cNvSpPr txBox="1"/>
          <p:nvPr/>
        </p:nvSpPr>
        <p:spPr>
          <a:xfrm>
            <a:off x="4625555" y="2256163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200" b="1" spc="70" dirty="0">
                <a:solidFill>
                  <a:srgbClr val="FFFFFF"/>
                </a:solidFill>
                <a:cs typeface="Arial"/>
              </a:rPr>
              <a:t>Проведение</a:t>
            </a:r>
            <a:endParaRPr sz="2200" dirty="0"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C81331B-7870-2F13-C0A2-6EA8FF57301C}"/>
              </a:ext>
            </a:extLst>
          </p:cNvPr>
          <p:cNvSpPr txBox="1"/>
          <p:nvPr/>
        </p:nvSpPr>
        <p:spPr>
          <a:xfrm>
            <a:off x="857607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200" b="1" spc="70" dirty="0">
                <a:solidFill>
                  <a:srgbClr val="FFFFFF"/>
                </a:solidFill>
                <a:cs typeface="Arial"/>
              </a:rPr>
              <a:t>Анализ</a:t>
            </a:r>
            <a:endParaRPr sz="2200" dirty="0"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17031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Цели и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676D33-949E-D5BF-82D2-DB2B115A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3780"/>
            <a:ext cx="10758055" cy="530629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Определите главные 3-5 задач для исследования.</a:t>
            </a:r>
            <a:endParaRPr lang="ru-RU" sz="2400" b="1" dirty="0">
              <a:solidFill>
                <a:srgbClr val="0432FF"/>
              </a:solidFill>
              <a:cs typeface="Arial"/>
            </a:endParaRPr>
          </a:p>
          <a:p>
            <a:pPr marL="0" marR="1739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ru-RU" sz="2000" dirty="0"/>
              <a:t>Это ключевые задачи, ответы на которые помогут вам: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улучшить продукт,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нарастить выручку,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найти новые аудитории,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повысить эффективность маркетинга.</a:t>
            </a:r>
          </a:p>
          <a:p>
            <a:pPr marL="0" indent="0">
              <a:lnSpc>
                <a:spcPct val="100000"/>
              </a:lnSpc>
              <a:spcBef>
                <a:spcPts val="178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Пример целей и задач для исследования аудитории курсов по продажам: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 </a:t>
            </a:r>
            <a:r>
              <a:rPr lang="ru-RU" sz="2000" b="1" dirty="0"/>
              <a:t>у каких сегментов ЦА </a:t>
            </a:r>
            <a:r>
              <a:rPr lang="ru-RU" sz="2000" dirty="0"/>
              <a:t>есть наиболее ярко выраженная </a:t>
            </a:r>
            <a:r>
              <a:rPr lang="ru-RU" sz="2000" b="1" dirty="0"/>
              <a:t>потребность</a:t>
            </a:r>
            <a:r>
              <a:rPr lang="ru-RU" sz="2000" dirty="0"/>
              <a:t> в обучении навыков продаж, и они готовы за это платить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Понять, главные </a:t>
            </a:r>
            <a:r>
              <a:rPr lang="ru-RU" sz="2000" b="1" dirty="0"/>
              <a:t>задачи</a:t>
            </a:r>
            <a:r>
              <a:rPr lang="ru-RU" sz="2000" dirty="0"/>
              <a:t> </a:t>
            </a:r>
            <a:r>
              <a:rPr lang="ru-RU" sz="2000" b="1" dirty="0"/>
              <a:t>людей</a:t>
            </a:r>
            <a:r>
              <a:rPr lang="ru-RU" sz="2000" dirty="0"/>
              <a:t>, которые покупали курсы по продажам &gt; 30000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цели</a:t>
            </a:r>
            <a:r>
              <a:rPr lang="ru-RU" sz="2000" dirty="0"/>
              <a:t> человек ставит перед обучением?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(найти новую работу, повысить грейд и т.п.)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требования / ожидания </a:t>
            </a:r>
            <a:r>
              <a:rPr lang="ru-RU" sz="2000" dirty="0"/>
              <a:t>были от продукта?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/ где искали?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38ECA2-808B-95AF-F7B5-EB93AAE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5" y="1642814"/>
            <a:ext cx="6968836" cy="465249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945" y="480222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Гипотезы по сегментам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1DC2C-14AB-BB5B-CA3D-91187715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1479261"/>
            <a:ext cx="4551219" cy="51986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На старте нужно выделить гипотезы по тем сегментам аудитории, которых нужно покрыть в рамках исследования: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В примере для продукта «курсы по продажам»: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компаний»</a:t>
            </a:r>
            <a:br>
              <a:rPr lang="ru-RU" sz="2400" dirty="0"/>
            </a:b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(покупают для своих сотрудников)</a:t>
            </a:r>
            <a:r>
              <a:rPr lang="ru-RU" sz="2400" dirty="0"/>
              <a:t>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отделов продаж»</a:t>
            </a:r>
            <a:br>
              <a:rPr lang="ru-RU" sz="2400" dirty="0"/>
            </a:b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(покупают для своих сотрудников)</a:t>
            </a:r>
            <a:r>
              <a:rPr lang="ru-RU" sz="2400" dirty="0"/>
              <a:t>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«сотрудники отделов продаж»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sz="2400" dirty="0"/>
          </a:p>
          <a:p>
            <a:endParaRPr lang="ru-RU" sz="2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искать респондентов?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3707" y="2236876"/>
            <a:ext cx="28397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Друзья и знакомые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0507" y="3923349"/>
            <a:ext cx="54749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 marR="1163320" indent="-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Социальные сети</a:t>
            </a:r>
            <a:br>
              <a:rPr lang="en-US" sz="2400" dirty="0"/>
            </a:br>
            <a:r>
              <a:rPr sz="2400" dirty="0"/>
              <a:t>(</a:t>
            </a:r>
            <a:r>
              <a:rPr lang="en-US" sz="2400" dirty="0"/>
              <a:t>VK, </a:t>
            </a:r>
            <a:r>
              <a:rPr sz="2400" dirty="0"/>
              <a:t>Facebook </a:t>
            </a:r>
            <a:r>
              <a:rPr lang="ru-RU" sz="2400" dirty="0"/>
              <a:t>и т.п.</a:t>
            </a:r>
            <a:r>
              <a:rPr sz="2400" dirty="0"/>
              <a:t>):</a:t>
            </a:r>
          </a:p>
          <a:p>
            <a:pPr algn="ctr">
              <a:lnSpc>
                <a:spcPct val="100000"/>
              </a:lnSpc>
            </a:pPr>
            <a:r>
              <a:rPr sz="2400" dirty="0"/>
              <a:t>профили нужных людей, сообщества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097" y="4092699"/>
            <a:ext cx="39649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Специальные рекрутеры и агентства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75745" y="2079974"/>
            <a:ext cx="43040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sz="2400" dirty="0"/>
              <a:t>Платформы для рекрутмента (Respondent.io)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36710" y="1780575"/>
            <a:ext cx="10735310" cy="4863465"/>
            <a:chOff x="736710" y="1780575"/>
            <a:chExt cx="10735310" cy="4863465"/>
          </a:xfrm>
        </p:grpSpPr>
        <p:sp>
          <p:nvSpPr>
            <p:cNvPr id="8" name="object 8"/>
            <p:cNvSpPr/>
            <p:nvPr/>
          </p:nvSpPr>
          <p:spPr>
            <a:xfrm>
              <a:off x="736710" y="1780575"/>
              <a:ext cx="10675620" cy="3656965"/>
            </a:xfrm>
            <a:custGeom>
              <a:avLst/>
              <a:gdLst/>
              <a:ahLst/>
              <a:cxnLst/>
              <a:rect l="l" t="t" r="r" b="b"/>
              <a:pathLst>
                <a:path w="10675620" h="3656965">
                  <a:moveTo>
                    <a:pt x="4662175" y="0"/>
                  </a:moveTo>
                  <a:lnTo>
                    <a:pt x="4662175" y="3656699"/>
                  </a:lnTo>
                </a:path>
                <a:path w="10675620" h="3656965">
                  <a:moveTo>
                    <a:pt x="0" y="1616577"/>
                  </a:moveTo>
                  <a:lnTo>
                    <a:pt x="10675500" y="1616577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2400" y="5307474"/>
              <a:ext cx="1339449" cy="133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525" y="22775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пригласить на интервью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32554" y="1501985"/>
            <a:ext cx="3846195" cy="5128260"/>
            <a:chOff x="8060776" y="1449399"/>
            <a:chExt cx="3846195" cy="5128260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9751" y="1449399"/>
              <a:ext cx="1539624" cy="2542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6737" y="2488050"/>
              <a:ext cx="1940149" cy="3641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0776" y="3771199"/>
              <a:ext cx="1539623" cy="280625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9464" y="1"/>
            <a:ext cx="371211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37DAE-EFFE-530A-FCE8-F057E30C2D98}"/>
              </a:ext>
            </a:extLst>
          </p:cNvPr>
          <p:cNvSpPr txBox="1"/>
          <p:nvPr/>
        </p:nvSpPr>
        <p:spPr>
          <a:xfrm>
            <a:off x="608999" y="1600200"/>
            <a:ext cx="3923555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Максимально непринужденно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ЦА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тему исследования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Определить, что хотите узнать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время интервью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конфиденциальность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Призыв к действию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025" y="241323"/>
            <a:ext cx="7686040" cy="6708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ru-RU" dirty="0"/>
              <a:t>Таблица с респондентами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010" y="912212"/>
            <a:ext cx="8515022" cy="59586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025" y="1808175"/>
            <a:ext cx="2987985" cy="4213974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60000" indent="-360000">
              <a:lnSpc>
                <a:spcPct val="100000"/>
              </a:lnSpc>
              <a:spcBef>
                <a:spcPts val="1100"/>
              </a:spcBef>
              <a:buClr>
                <a:srgbClr val="0034EC"/>
              </a:buClr>
              <a:buFont typeface="+mj-lt"/>
              <a:buAutoNum type="arabicPeriod"/>
              <a:tabLst>
                <a:tab pos="461963" algn="l"/>
                <a:tab pos="463550" algn="l"/>
              </a:tabLst>
            </a:pPr>
            <a:r>
              <a:rPr lang="ru-RU" sz="2200" dirty="0"/>
              <a:t>ФИО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Источник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Тип связи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1963" algn="l"/>
                <a:tab pos="463550" algn="l"/>
              </a:tabLst>
            </a:pPr>
            <a:r>
              <a:rPr lang="ru-RU" sz="2200" dirty="0"/>
              <a:t>Ник / телефон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Комментарий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Дата / время интервью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Статус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lang="ru-RU" sz="2200" dirty="0"/>
              <a:t>Кто добавил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328" y="62518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Советы про 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1328" y="1718236"/>
            <a:ext cx="9137650" cy="3580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Выбирайте самых </a:t>
            </a:r>
            <a:r>
              <a:rPr lang="ru-RU" sz="2200" b="1" dirty="0"/>
              <a:t>разных</a:t>
            </a:r>
            <a:r>
              <a:rPr lang="ru-RU" sz="2200" dirty="0"/>
              <a:t> представителей целевой аудитории</a:t>
            </a:r>
            <a:br>
              <a:rPr lang="ru-RU" sz="2200" dirty="0"/>
            </a:br>
            <a:r>
              <a:rPr lang="ru-RU" sz="2200" dirty="0"/>
              <a:t>(доход, гео, работа, образование).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Лучше </a:t>
            </a:r>
            <a:r>
              <a:rPr lang="ru-RU" sz="2200" b="1" dirty="0"/>
              <a:t>личная встреча или видеозвонок</a:t>
            </a:r>
            <a:r>
              <a:rPr lang="ru-RU" sz="2200" dirty="0"/>
              <a:t>.</a:t>
            </a:r>
            <a:br>
              <a:rPr lang="ru-RU" sz="2200" dirty="0"/>
            </a:br>
            <a:r>
              <a:rPr lang="ru-RU" sz="2200" dirty="0"/>
              <a:t>Обычный звонок = не эффективно.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Заранее </a:t>
            </a:r>
            <a:r>
              <a:rPr lang="ru-RU" sz="2200" b="1" dirty="0"/>
              <a:t>расскажите</a:t>
            </a:r>
            <a:r>
              <a:rPr lang="ru-RU" sz="2200" dirty="0"/>
              <a:t> респондентам </a:t>
            </a:r>
            <a:r>
              <a:rPr lang="ru-RU" sz="2200" b="1" dirty="0"/>
              <a:t>о цели</a:t>
            </a:r>
            <a:r>
              <a:rPr lang="ru-RU" sz="2200" dirty="0"/>
              <a:t> и теме исследования, обозначьте сколько на это потребуется времени.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Закладывайте на интервью 60-90 минут, обычно именно столько времени нужно на хороший глубокий </a:t>
            </a:r>
            <a:r>
              <a:rPr lang="en-US" sz="2200" dirty="0"/>
              <a:t>CustDev</a:t>
            </a:r>
            <a:r>
              <a:rPr lang="en" sz="2200" dirty="0"/>
              <a:t>.</a:t>
            </a:r>
          </a:p>
          <a:p>
            <a:pPr marL="9525" marR="5080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tabLst>
                <a:tab pos="458788" algn="l"/>
                <a:tab pos="460375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199" y="578816"/>
            <a:ext cx="895604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Список вопросов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525FAD-1096-582C-95D2-64CFB702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127"/>
            <a:ext cx="7668491" cy="45698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200" dirty="0"/>
              <a:t>Правила составления вопросов: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Составлять вопросы последовательно.</a:t>
            </a:r>
            <a:br>
              <a:rPr lang="ru-RU" sz="2200" dirty="0"/>
            </a:br>
            <a:r>
              <a:rPr lang="ru-RU" sz="2200" b="1" dirty="0"/>
              <a:t>От общего — к частному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Составляйте вопросы </a:t>
            </a:r>
            <a:r>
              <a:rPr lang="ru-RU" sz="2200" b="1" dirty="0"/>
              <a:t>вокруг</a:t>
            </a:r>
            <a:r>
              <a:rPr lang="ru-RU" sz="2200" dirty="0"/>
              <a:t> построенных </a:t>
            </a:r>
            <a:r>
              <a:rPr lang="ru-RU" sz="2200" b="1" dirty="0"/>
              <a:t>гипотез</a:t>
            </a:r>
            <a:r>
              <a:rPr lang="ru-RU" sz="2200" dirty="0"/>
              <a:t>, для того, чтобы их подтвердить или опровергнуть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Использовать </a:t>
            </a:r>
            <a:r>
              <a:rPr lang="ru-RU" sz="2200" b="1" dirty="0"/>
              <a:t>открытый</a:t>
            </a:r>
            <a:r>
              <a:rPr lang="ru-RU" sz="2200" dirty="0"/>
              <a:t> тип вопросов: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Расскажи, как ты взял свой первый заказ на фрилансе?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Как давно ты работаешь там?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А что тебе мешало, расскажи поподробнее?</a:t>
            </a:r>
          </a:p>
          <a:p>
            <a:pPr>
              <a:lnSpc>
                <a:spcPct val="100000"/>
              </a:lnSpc>
            </a:pPr>
            <a:endParaRPr lang="ru-RU" dirty="0">
              <a:latin typeface="Arial"/>
              <a:cs typeface="Arial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73B6B0-8A8B-B150-5139-871092FA97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0431" y="2043031"/>
            <a:ext cx="4041569" cy="307673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Сценарий интервью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8537" y="2162187"/>
            <a:ext cx="8185784" cy="2849880"/>
            <a:chOff x="1108537" y="2162187"/>
            <a:chExt cx="8185784" cy="2849880"/>
          </a:xfrm>
        </p:grpSpPr>
        <p:sp>
          <p:nvSpPr>
            <p:cNvPr id="4" name="object 4"/>
            <p:cNvSpPr/>
            <p:nvPr/>
          </p:nvSpPr>
          <p:spPr>
            <a:xfrm>
              <a:off x="2882798" y="3015500"/>
              <a:ext cx="6411595" cy="1143000"/>
            </a:xfrm>
            <a:custGeom>
              <a:avLst/>
              <a:gdLst/>
              <a:ahLst/>
              <a:cxnLst/>
              <a:rect l="l" t="t" r="r" b="b"/>
              <a:pathLst>
                <a:path w="6411595" h="1143000">
                  <a:moveTo>
                    <a:pt x="2840101" y="571500"/>
                  </a:moveTo>
                  <a:lnTo>
                    <a:pt x="1420050" y="0"/>
                  </a:lnTo>
                  <a:lnTo>
                    <a:pt x="0" y="571500"/>
                  </a:lnTo>
                  <a:lnTo>
                    <a:pt x="1420050" y="1143000"/>
                  </a:lnTo>
                  <a:lnTo>
                    <a:pt x="2840101" y="571500"/>
                  </a:lnTo>
                  <a:close/>
                </a:path>
                <a:path w="6411595" h="1143000">
                  <a:moveTo>
                    <a:pt x="6411366" y="571500"/>
                  </a:moveTo>
                  <a:lnTo>
                    <a:pt x="4991316" y="0"/>
                  </a:lnTo>
                  <a:lnTo>
                    <a:pt x="3571265" y="571500"/>
                  </a:lnTo>
                  <a:lnTo>
                    <a:pt x="4991316" y="1143000"/>
                  </a:lnTo>
                  <a:lnTo>
                    <a:pt x="6411366" y="571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2127" y="3345763"/>
            <a:ext cx="1803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0" dirty="0">
                <a:solidFill>
                  <a:srgbClr val="FFFFFF"/>
                </a:solidFill>
                <a:latin typeface="Arial"/>
                <a:cs typeface="Arial"/>
              </a:rPr>
              <a:t>Разогрев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71187" y="2162175"/>
            <a:ext cx="2849880" cy="2849880"/>
            <a:chOff x="4671187" y="2162175"/>
            <a:chExt cx="2849880" cy="2849880"/>
          </a:xfrm>
        </p:grpSpPr>
        <p:sp>
          <p:nvSpPr>
            <p:cNvPr id="9" name="object 9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3580" y="3161029"/>
            <a:ext cx="1785620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01955" marR="5080" indent="-389890">
              <a:lnSpc>
                <a:spcPct val="101000"/>
              </a:lnSpc>
              <a:spcBef>
                <a:spcPts val="65"/>
              </a:spcBef>
            </a:pPr>
            <a:r>
              <a:rPr sz="2600" b="1" spc="114" dirty="0">
                <a:solidFill>
                  <a:srgbClr val="FFFFFF"/>
                </a:solidFill>
                <a:latin typeface="Arial"/>
                <a:cs typeface="Arial"/>
              </a:rPr>
              <a:t>Основная </a:t>
            </a:r>
            <a:r>
              <a:rPr sz="2600" b="1" spc="75" dirty="0">
                <a:solidFill>
                  <a:srgbClr val="FFFFFF"/>
                </a:solidFill>
                <a:latin typeface="Arial"/>
                <a:cs typeface="Arial"/>
              </a:rPr>
              <a:t>часть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33837" y="2162175"/>
            <a:ext cx="2849880" cy="2849880"/>
            <a:chOff x="8233837" y="2162175"/>
            <a:chExt cx="2849880" cy="2849880"/>
          </a:xfrm>
        </p:grpSpPr>
        <p:sp>
          <p:nvSpPr>
            <p:cNvPr id="13" name="object 13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99279" y="3345763"/>
            <a:ext cx="230616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FFFFFF"/>
                </a:solidFill>
                <a:latin typeface="Arial"/>
                <a:cs typeface="Arial"/>
              </a:rPr>
              <a:t>Завершение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50" y="61315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Разогрев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50" y="1514466"/>
            <a:ext cx="8688177" cy="4449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Начинайте разговор с общих фраз и вопросов.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добрался до места встречи?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прошел день?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Какое настроение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Чем занимаетесь в свободное время?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провел последние выходные?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Про увлечения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Можно использовать контекст (что происходит в стране и в мире и его отношение)</a:t>
            </a: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>
                <a:solidFill>
                  <a:srgbClr val="0432FF"/>
                </a:solidFill>
              </a:rPr>
              <a:t>ЭМПАТИЯ</a:t>
            </a:r>
            <a:r>
              <a:rPr lang="ru-RU" sz="2000" dirty="0"/>
              <a:t> — очень важная составляющая хорошего интервью.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Важно для того, чтобы расположить человека к себе, выстроить эмоциональную связь и вести более открытый диалог.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F5EEE5-EFC0-21C3-1DAD-EAF27CAF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1549" y="1665971"/>
            <a:ext cx="2960451" cy="32425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906BB7-A183-9733-F77C-271E87B7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0"/>
            <a:ext cx="10515600" cy="833479"/>
          </a:xfrm>
        </p:spPr>
        <p:txBody>
          <a:bodyPr/>
          <a:lstStyle/>
          <a:p>
            <a:r>
              <a:rPr lang="ru-RU" dirty="0"/>
              <a:t>Продуктовые исследования </a:t>
            </a:r>
            <a:r>
              <a:rPr lang="en-US" dirty="0"/>
              <a:t>vs CustDev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F4A19D5-6AF9-621E-7901-CBD0A466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7271"/>
            <a:ext cx="10515600" cy="5696464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b="1" dirty="0"/>
              <a:t>Продуктовые исследования</a:t>
            </a:r>
            <a:r>
              <a:rPr lang="ru-RU" sz="2000" dirty="0"/>
              <a:t> — более широкий термин, который может включать в себя множество различных видов исследований, направленных на понимание различных аспектов продукта. Это может включать в себя: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Исследование рынка</a:t>
            </a:r>
            <a:r>
              <a:rPr lang="ru-RU" sz="2000" dirty="0"/>
              <a:t> для понимания рыночной ситуации, </a:t>
            </a:r>
            <a:r>
              <a:rPr lang="ru-RU" sz="2000" u="sng" dirty="0"/>
              <a:t>трендов</a:t>
            </a:r>
            <a:r>
              <a:rPr lang="ru-RU" sz="2000" dirty="0"/>
              <a:t> и </a:t>
            </a:r>
            <a:r>
              <a:rPr lang="ru-RU" sz="2000" u="sng" dirty="0"/>
              <a:t>конкуренции</a:t>
            </a:r>
            <a:r>
              <a:rPr lang="ru-RU" sz="2000" dirty="0"/>
              <a:t>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Исследование пользователей</a:t>
            </a:r>
            <a:r>
              <a:rPr lang="ru-RU" sz="2000" dirty="0"/>
              <a:t> для выяснения их </a:t>
            </a:r>
            <a:r>
              <a:rPr lang="ru-RU" sz="2000" u="sng" dirty="0"/>
              <a:t>поведения</a:t>
            </a:r>
            <a:r>
              <a:rPr lang="ru-RU" sz="2000" dirty="0"/>
              <a:t>, </a:t>
            </a:r>
            <a:r>
              <a:rPr lang="ru-RU" sz="2000" u="sng" dirty="0"/>
              <a:t>предпочтений</a:t>
            </a:r>
            <a:r>
              <a:rPr lang="ru-RU" sz="2000" dirty="0"/>
              <a:t> и </a:t>
            </a:r>
            <a:r>
              <a:rPr lang="ru-RU" sz="2000" u="sng" dirty="0"/>
              <a:t>мотиваций</a:t>
            </a:r>
            <a:r>
              <a:rPr lang="ru-RU" sz="2000" dirty="0"/>
              <a:t>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Тестирование прототипов</a:t>
            </a:r>
            <a:r>
              <a:rPr lang="ru-RU" sz="2000" dirty="0"/>
              <a:t> для сбора обратной связи о функциональности и дизайне продукта.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Анализ использования продукта</a:t>
            </a:r>
            <a:r>
              <a:rPr lang="ru-RU" sz="2000" dirty="0"/>
              <a:t> для изучения того, как реальные пользователи взаимодействуют с продуктом после его запуска.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В то время как </a:t>
            </a:r>
            <a:r>
              <a:rPr lang="en" sz="2000" b="1" dirty="0"/>
              <a:t>Customer Development </a:t>
            </a:r>
            <a:r>
              <a:rPr lang="ru-RU" sz="2000" dirty="0"/>
              <a:t>сосредоточен на </a:t>
            </a:r>
            <a:r>
              <a:rPr lang="ru-RU" sz="2000" b="1" dirty="0"/>
              <a:t>итеративном процессе тестирования </a:t>
            </a:r>
            <a:r>
              <a:rPr lang="ru-RU" sz="2000" dirty="0"/>
              <a:t>и корректировки</a:t>
            </a:r>
            <a:r>
              <a:rPr lang="ru-RU" sz="2000" b="1" dirty="0"/>
              <a:t> бизнес-гипотез с прямым взаимодействием с клиентами</a:t>
            </a:r>
            <a:r>
              <a:rPr lang="ru-RU" sz="2000" dirty="0"/>
              <a:t>, а</a:t>
            </a:r>
            <a:br>
              <a:rPr lang="ru-RU" sz="2000" dirty="0"/>
            </a:br>
            <a:r>
              <a:rPr lang="ru-RU" sz="2000" b="1" dirty="0"/>
              <a:t>продуктовые исследования</a:t>
            </a:r>
            <a:r>
              <a:rPr lang="ru-RU" sz="2000" dirty="0"/>
              <a:t> могут включать </a:t>
            </a:r>
            <a:r>
              <a:rPr lang="ru-RU" sz="2000" b="1" dirty="0"/>
              <a:t>более широкий спектр методов и подходов</a:t>
            </a:r>
            <a:r>
              <a:rPr lang="ru-RU" sz="2000" dirty="0"/>
              <a:t>, которые не всегда включают прямое взаимодействие с конечным пользователем.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Обе эти практики являются важными для успешного развития продукта, так как они помогают предпринимателям и компаниям понять своих клиентов и создать продукты, которые будут востребованы на рынке. В идеале, </a:t>
            </a:r>
            <a:r>
              <a:rPr lang="en" sz="2000" b="1" dirty="0"/>
              <a:t>Customer Development </a:t>
            </a:r>
            <a:r>
              <a:rPr lang="ru-RU" sz="2000" b="1" dirty="0"/>
              <a:t>и продуктовые исследования должны дополнять друг друга</a:t>
            </a:r>
            <a:r>
              <a:rPr lang="ru-RU" sz="2000" dirty="0"/>
              <a:t> и использоваться вместе для обеспечения наилучших результатов.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82919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528" y="37786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Основная часть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6430" y="1605639"/>
            <a:ext cx="3659569" cy="15568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Consolas" panose="020B0609020204030204" pitchFamily="49" charset="0"/>
              </a:rPr>
              <a:t>2. Поиск решения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3965" y="3641112"/>
            <a:ext cx="4114800" cy="1279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Изучение конкретного решения</a:t>
            </a:r>
          </a:p>
          <a:p>
            <a:pPr marL="12700" marR="220979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Пользователь остановил свой выбор на конкретном решении и финально взвешивает все </a:t>
            </a:r>
            <a:r>
              <a:rPr lang="en-US" dirty="0"/>
              <a:t>«</a:t>
            </a:r>
            <a:r>
              <a:rPr lang="ru-RU" dirty="0"/>
              <a:t>за</a:t>
            </a:r>
            <a:r>
              <a:rPr lang="en-US" dirty="0"/>
              <a:t>»</a:t>
            </a:r>
            <a:r>
              <a:rPr lang="ru-RU" dirty="0"/>
              <a:t> и </a:t>
            </a:r>
            <a:r>
              <a:rPr lang="en-US" dirty="0"/>
              <a:t>«</a:t>
            </a:r>
            <a:r>
              <a:rPr lang="ru-RU" dirty="0"/>
              <a:t>против</a:t>
            </a:r>
            <a:r>
              <a:rPr lang="en-US" dirty="0"/>
              <a:t>»</a:t>
            </a:r>
            <a:r>
              <a:rPr lang="ru-RU" dirty="0"/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8875" y="1806120"/>
            <a:ext cx="2980690" cy="1002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Покупка</a:t>
            </a:r>
            <a:endParaRPr lang="ru-RU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Как прошла покупка?</a:t>
            </a:r>
            <a:br>
              <a:rPr lang="ru-RU" dirty="0"/>
            </a:br>
            <a:r>
              <a:rPr lang="ru-RU" dirty="0"/>
              <a:t>Не было ли сложностей?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43455" y="3626807"/>
            <a:ext cx="3672621" cy="1833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5. Пользовательский опыт</a:t>
            </a:r>
            <a:endParaRPr lang="ru-RU" sz="1400" dirty="0">
              <a:latin typeface="Arial"/>
              <a:cs typeface="Arial"/>
            </a:endParaRPr>
          </a:p>
          <a:p>
            <a:pPr marL="12700" marR="639445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8175" y="3155323"/>
            <a:ext cx="10671810" cy="339090"/>
            <a:chOff x="718175" y="3391825"/>
            <a:chExt cx="10671810" cy="339090"/>
          </a:xfrm>
        </p:grpSpPr>
        <p:sp>
          <p:nvSpPr>
            <p:cNvPr id="9" name="object 9"/>
            <p:cNvSpPr/>
            <p:nvPr/>
          </p:nvSpPr>
          <p:spPr>
            <a:xfrm>
              <a:off x="718175" y="3561175"/>
              <a:ext cx="10671810" cy="0"/>
            </a:xfrm>
            <a:custGeom>
              <a:avLst/>
              <a:gdLst/>
              <a:ahLst/>
              <a:cxnLst/>
              <a:rect l="l" t="t" r="r" b="b"/>
              <a:pathLst>
                <a:path w="10671810">
                  <a:moveTo>
                    <a:pt x="0" y="0"/>
                  </a:moveTo>
                  <a:lnTo>
                    <a:pt x="1067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811B3888-ECF6-DA34-953D-9DFFFBFE09F4}"/>
              </a:ext>
            </a:extLst>
          </p:cNvPr>
          <p:cNvSpPr txBox="1"/>
          <p:nvPr/>
        </p:nvSpPr>
        <p:spPr>
          <a:xfrm>
            <a:off x="774528" y="5674436"/>
            <a:ext cx="103922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 результате интервью у вас должна сложиться точная </a:t>
            </a:r>
            <a:r>
              <a:rPr lang="ru-RU" sz="2000" b="1" dirty="0"/>
              <a:t>картинка всех шагов и эмоций</a:t>
            </a:r>
            <a:r>
              <a:rPr lang="ru-RU" sz="2000" dirty="0"/>
              <a:t>, которые прошел пользователь на пути к покупке продукта.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AC6E8-F24E-56D0-B90D-9792D8793CBF}"/>
              </a:ext>
            </a:extLst>
          </p:cNvPr>
          <p:cNvSpPr txBox="1"/>
          <p:nvPr/>
        </p:nvSpPr>
        <p:spPr>
          <a:xfrm>
            <a:off x="774529" y="3626807"/>
            <a:ext cx="2912972" cy="163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ru-RU" sz="2000" b="1" dirty="0">
                <a:solidFill>
                  <a:srgbClr val="0432FF"/>
                </a:solidFill>
                <a:cs typeface="Arial" panose="020B0604020202020204" pitchFamily="34" charset="0"/>
              </a:rPr>
              <a:t>1. Триггер – потребность</a:t>
            </a:r>
            <a:endParaRPr lang="ru-RU" sz="2400" b="1" dirty="0">
              <a:solidFill>
                <a:srgbClr val="0432FF"/>
              </a:solidFill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r>
              <a:rPr lang="ru-RU" dirty="0"/>
              <a:t>Момент, когда у человека впервые возникла потребность решить свою задачу.</a:t>
            </a:r>
          </a:p>
        </p:txBody>
      </p:sp>
      <p:pic>
        <p:nvPicPr>
          <p:cNvPr id="4098" name="Picture 2" descr="Customer Journey: как построить путь клиента. | ВКонтакте">
            <a:extLst>
              <a:ext uri="{FF2B5EF4-FFF2-40B4-BE49-F238E27FC236}">
                <a16:creationId xmlns:a16="http://schemas.microsoft.com/office/drawing/2014/main" id="{4FBC3608-2612-236B-01EF-5D0F62BE2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03029" y="20955"/>
            <a:ext cx="4288971" cy="137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Триггер – Потребность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D126D49A-2435-0B6A-E4A0-FBC2A367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64" y="1330035"/>
            <a:ext cx="8147396" cy="5314603"/>
          </a:xfrm>
        </p:spPr>
        <p:txBody>
          <a:bodyPr>
            <a:noAutofit/>
          </a:bodyPr>
          <a:lstStyle/>
          <a:p>
            <a:pPr marL="0" marR="69405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Вспомните тот момент, когда вы </a:t>
            </a:r>
            <a:r>
              <a:rPr lang="ru-RU" sz="2000" b="1" dirty="0"/>
              <a:t>впервые задумались</a:t>
            </a:r>
            <a:r>
              <a:rPr lang="ru-RU" sz="2000" dirty="0"/>
              <a:t> о том, чтобы купить курс по продажам. О чем вы тогда думали?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Где вы были, в каком месте, </a:t>
            </a:r>
            <a:r>
              <a:rPr lang="ru-RU" sz="2000" b="1" dirty="0"/>
              <a:t>в какой ситуации/контексте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 вы думали, </a:t>
            </a:r>
            <a:r>
              <a:rPr lang="ru-RU" sz="2000" b="1" dirty="0"/>
              <a:t>что произойдет</a:t>
            </a:r>
            <a:r>
              <a:rPr lang="ru-RU" sz="2000" dirty="0"/>
              <a:t> / какие наступят последствия, </a:t>
            </a:r>
            <a:r>
              <a:rPr lang="ru-RU" sz="2000" b="1" dirty="0"/>
              <a:t>если вы не купите</a:t>
            </a:r>
            <a:r>
              <a:rPr lang="ru-RU" sz="2000" dirty="0"/>
              <a:t> курс?</a:t>
            </a:r>
          </a:p>
          <a:p>
            <a:pPr marL="0" marR="694055" indent="0">
              <a:lnSpc>
                <a:spcPct val="100000"/>
              </a:lnSpc>
              <a:spcBef>
                <a:spcPts val="10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000" dirty="0"/>
              <a:t>Поговорить более </a:t>
            </a:r>
            <a:r>
              <a:rPr lang="ru-RU" sz="2000" b="1" dirty="0"/>
              <a:t>подробно про боль / задачу</a:t>
            </a:r>
            <a:r>
              <a:rPr lang="ru-RU" sz="2000" dirty="0"/>
              <a:t>, которую человек захотел решить: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Когда в </a:t>
            </a:r>
            <a:r>
              <a:rPr lang="ru-RU" sz="2000" b="1" dirty="0"/>
              <a:t>последний раз сталкивались</a:t>
            </a:r>
            <a:r>
              <a:rPr lang="ru-RU" sz="2000" dirty="0"/>
              <a:t> </a:t>
            </a:r>
            <a:r>
              <a:rPr lang="ru-RU" sz="2000" b="1" dirty="0"/>
              <a:t>с</a:t>
            </a:r>
            <a:r>
              <a:rPr lang="ru-RU" sz="2000" dirty="0"/>
              <a:t> этой </a:t>
            </a:r>
            <a:r>
              <a:rPr lang="ru-RU" sz="2000" b="1" dirty="0"/>
              <a:t>проблемой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Почему эта проблема </a:t>
            </a:r>
            <a:r>
              <a:rPr lang="ru-RU" sz="2000" b="1" dirty="0"/>
              <a:t>имела значение</a:t>
            </a:r>
            <a:r>
              <a:rPr lang="ru-RU" sz="2000" dirty="0"/>
              <a:t>? Какие </a:t>
            </a:r>
            <a:r>
              <a:rPr lang="ru-RU" sz="2000" b="1" dirty="0"/>
              <a:t>трудности</a:t>
            </a:r>
            <a:r>
              <a:rPr lang="ru-RU" sz="2000" dirty="0"/>
              <a:t> она создавала? Какие </a:t>
            </a:r>
            <a:r>
              <a:rPr lang="ru-RU" sz="2000" b="1" dirty="0"/>
              <a:t>последствия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эмоции</a:t>
            </a:r>
            <a:r>
              <a:rPr lang="ru-RU" sz="2000" dirty="0"/>
              <a:t> вы испытывали, когда столкнулись с этой </a:t>
            </a:r>
            <a:r>
              <a:rPr lang="ru-RU" sz="2000" b="1" dirty="0"/>
              <a:t>проблемой</a:t>
            </a:r>
            <a:r>
              <a:rPr lang="ru-RU" sz="2000" dirty="0"/>
              <a:t>? Оцените по 10 балльной шкале. Что для вас 10 в вашей системе координат?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457530" y="1913993"/>
            <a:ext cx="2883071" cy="209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102743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1. Триггер - потребность</a:t>
            </a: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sz="2000" dirty="0"/>
              <a:t>Момент, когда у человека впервые возникла потребность решить свою задачу.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43855" y="1396028"/>
            <a:ext cx="2478405" cy="358140"/>
            <a:chOff x="718175" y="2636949"/>
            <a:chExt cx="2478405" cy="358140"/>
          </a:xfrm>
        </p:grpSpPr>
        <p:sp>
          <p:nvSpPr>
            <p:cNvPr id="7" name="object 7"/>
            <p:cNvSpPr/>
            <p:nvPr/>
          </p:nvSpPr>
          <p:spPr>
            <a:xfrm>
              <a:off x="718175" y="2815824"/>
              <a:ext cx="2478405" cy="0"/>
            </a:xfrm>
            <a:custGeom>
              <a:avLst/>
              <a:gdLst/>
              <a:ahLst/>
              <a:cxnLst/>
              <a:rect l="l" t="t" r="r" b="b"/>
              <a:pathLst>
                <a:path w="2478405">
                  <a:moveTo>
                    <a:pt x="0" y="0"/>
                  </a:moveTo>
                  <a:lnTo>
                    <a:pt x="2478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22" name="Picture 2" descr="Как понять, чего я хочу? Личные потребности">
            <a:extLst>
              <a:ext uri="{FF2B5EF4-FFF2-40B4-BE49-F238E27FC236}">
                <a16:creationId xmlns:a16="http://schemas.microsoft.com/office/drawing/2014/main" id="{4666D33E-CE87-C0DF-A397-4287D388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440" y="4191991"/>
            <a:ext cx="2478405" cy="266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95" y="361102"/>
            <a:ext cx="3920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Поиск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87C1ECC-B7F5-05DF-4B6E-5C0E6037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073" y="1322960"/>
            <a:ext cx="7772400" cy="5209301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ожидания / требования</a:t>
            </a:r>
            <a:r>
              <a:rPr lang="ru-RU" sz="2000" dirty="0"/>
              <a:t> были к продукту, который решит задачу?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Какой </a:t>
            </a:r>
            <a:r>
              <a:rPr lang="ru-RU" sz="2000" b="1" dirty="0"/>
              <a:t>бюджет / ориентировочная цена</a:t>
            </a:r>
            <a:r>
              <a:rPr lang="ru-RU" sz="2000" dirty="0"/>
              <a:t> были в голове?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b="1" dirty="0"/>
              <a:t>Где и как искали</a:t>
            </a:r>
            <a:r>
              <a:rPr lang="ru-RU" sz="2000" dirty="0"/>
              <a:t> решение?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сайты, блоги, видео, статьи, медиа? – интересны </a:t>
            </a:r>
            <a:r>
              <a:rPr lang="ru-RU" sz="2000" b="1" dirty="0"/>
              <a:t>все точки, которые проходил пользователь</a:t>
            </a:r>
            <a:endParaRPr lang="ru-RU" sz="2000" dirty="0">
              <a:latin typeface="Arial"/>
              <a:cs typeface="Arial"/>
            </a:endParaRP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варианты</a:t>
            </a:r>
            <a:r>
              <a:rPr lang="ru-RU" sz="2000" dirty="0"/>
              <a:t> </a:t>
            </a:r>
            <a:r>
              <a:rPr lang="ru-RU" sz="2000" b="1" dirty="0"/>
              <a:t>решения</a:t>
            </a:r>
            <a:r>
              <a:rPr lang="ru-RU" sz="2000" dirty="0"/>
              <a:t> проблемы </a:t>
            </a:r>
            <a:r>
              <a:rPr lang="ru-RU" sz="2000" b="1" dirty="0"/>
              <a:t>рассматривали</a:t>
            </a:r>
            <a:r>
              <a:rPr lang="ru-RU" sz="2000" dirty="0"/>
              <a:t> (тут мы поймем, кто наши прямые и непрямые конкуренты)?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Подробно расспросить </a:t>
            </a:r>
            <a:r>
              <a:rPr lang="ru-RU" sz="2000" b="1" dirty="0"/>
              <a:t>про каждое </a:t>
            </a:r>
            <a:r>
              <a:rPr lang="ru-RU" sz="2000" dirty="0"/>
              <a:t>рассматриваемое </a:t>
            </a:r>
            <a:r>
              <a:rPr lang="ru-RU" sz="2000" b="1" dirty="0"/>
              <a:t>решение</a:t>
            </a:r>
            <a:r>
              <a:rPr lang="ru-RU" sz="2000" dirty="0"/>
              <a:t> – про его плюсы и минусы в голове человека.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были </a:t>
            </a:r>
            <a:r>
              <a:rPr lang="ru-RU" sz="2000" b="1" dirty="0"/>
              <a:t>опасения</a:t>
            </a:r>
            <a:r>
              <a:rPr lang="ru-RU" sz="2000" dirty="0"/>
              <a:t> по каждому из вариантов, которые рассматривали?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95" y="1311764"/>
            <a:ext cx="3424554" cy="207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2. Поиск решения</a:t>
            </a:r>
          </a:p>
          <a:p>
            <a:pPr marL="12700" marR="5080">
              <a:lnSpc>
                <a:spcPct val="100000"/>
              </a:lnSpc>
              <a:spcBef>
                <a:spcPts val="1240"/>
              </a:spcBef>
            </a:pPr>
            <a:r>
              <a:rPr sz="2000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/>
          <p:nvPr/>
        </p:nvSpPr>
        <p:spPr>
          <a:xfrm>
            <a:off x="512995" y="3468460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>
                <a:moveTo>
                  <a:pt x="0" y="0"/>
                </a:moveTo>
                <a:lnTo>
                  <a:pt x="34391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6" name="Picture 2" descr="Поиск решения | Премиум векторы">
            <a:extLst>
              <a:ext uri="{FF2B5EF4-FFF2-40B4-BE49-F238E27FC236}">
                <a16:creationId xmlns:a16="http://schemas.microsoft.com/office/drawing/2014/main" id="{DEE35DB9-E505-F538-01A8-559D36AE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995" y="3941529"/>
            <a:ext cx="3027865" cy="29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432" y="5048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Изучение конкретного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240A880-130B-AA86-DC6B-7A935152A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80" y="1705742"/>
            <a:ext cx="7208520" cy="4260613"/>
          </a:xfrm>
        </p:spPr>
        <p:txBody>
          <a:bodyPr>
            <a:noAutofit/>
          </a:bodyPr>
          <a:lstStyle/>
          <a:p>
            <a:pPr marL="0" marR="31432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В какой момент </a:t>
            </a:r>
            <a:r>
              <a:rPr lang="ru-RU" sz="2200" dirty="0"/>
              <a:t>переключились на выбор конкретного продукта?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Что повлияло на выбор решения?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были </a:t>
            </a:r>
            <a:r>
              <a:rPr lang="ru-RU" sz="2200" b="1" dirty="0"/>
              <a:t>опасения</a:t>
            </a:r>
            <a:r>
              <a:rPr lang="ru-RU" sz="2200" dirty="0"/>
              <a:t> / </a:t>
            </a:r>
            <a:r>
              <a:rPr lang="ru-RU" sz="2200" b="1" dirty="0"/>
              <a:t>барьеры</a:t>
            </a:r>
            <a:r>
              <a:rPr lang="ru-RU" sz="2200" dirty="0"/>
              <a:t> / </a:t>
            </a:r>
            <a:r>
              <a:rPr lang="ru-RU" sz="2200" b="1" dirty="0"/>
              <a:t>страхи</a:t>
            </a:r>
            <a:r>
              <a:rPr lang="ru-RU" sz="2200" dirty="0"/>
              <a:t> перед покупкой?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ожидания</a:t>
            </a:r>
            <a:r>
              <a:rPr lang="ru-RU" sz="2200" dirty="0"/>
              <a:t> были от продукта?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8432" y="2202912"/>
            <a:ext cx="3276427" cy="2421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3. Изучение конкретного решения</a:t>
            </a: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ru-RU" sz="2000" dirty="0"/>
              <a:t>Пользователь остановил свой выбор на конкретном решении и финально взвешивает все </a:t>
            </a:r>
            <a:r>
              <a:rPr lang="en-US" sz="2000" dirty="0"/>
              <a:t>«</a:t>
            </a:r>
            <a:r>
              <a:rPr lang="ru-RU" sz="2000" dirty="0"/>
              <a:t>за</a:t>
            </a:r>
            <a:r>
              <a:rPr lang="en-US" sz="2000" dirty="0"/>
              <a:t>»</a:t>
            </a:r>
            <a:r>
              <a:rPr lang="ru-RU" sz="2000" dirty="0"/>
              <a:t> и </a:t>
            </a:r>
            <a:r>
              <a:rPr lang="en-US" sz="2000" dirty="0"/>
              <a:t>«</a:t>
            </a:r>
            <a:r>
              <a:rPr lang="ru-RU" sz="2000" dirty="0"/>
              <a:t>против</a:t>
            </a:r>
            <a:r>
              <a:rPr lang="en-US" sz="2000" dirty="0"/>
              <a:t>»</a:t>
            </a:r>
            <a:r>
              <a:rPr lang="ru-RU" sz="2000" dirty="0"/>
              <a:t>.</a:t>
            </a:r>
          </a:p>
        </p:txBody>
      </p:sp>
      <p:sp>
        <p:nvSpPr>
          <p:cNvPr id="6" name="object 6"/>
          <p:cNvSpPr/>
          <p:nvPr/>
        </p:nvSpPr>
        <p:spPr>
          <a:xfrm>
            <a:off x="708432" y="1958662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00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 descr="Системный анализ и теория принятия решений | Высшая школа управления и  инноваций МГУ">
            <a:extLst>
              <a:ext uri="{FF2B5EF4-FFF2-40B4-BE49-F238E27FC236}">
                <a16:creationId xmlns:a16="http://schemas.microsoft.com/office/drawing/2014/main" id="{52EAC2C8-BD3B-6D03-3967-2460CD66B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53631" y="4371169"/>
            <a:ext cx="2638369" cy="2486832"/>
          </a:xfrm>
          <a:prstGeom prst="rect">
            <a:avLst/>
          </a:prstGeom>
          <a:noFill/>
          <a:ln>
            <a:solidFill>
              <a:srgbClr val="0034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Покупка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FFC15A5-8865-F15B-B70A-BC502EE6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786" y="1680960"/>
            <a:ext cx="4787738" cy="4486275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200" dirty="0"/>
              <a:t>Примеры вопросов</a:t>
            </a:r>
            <a:r>
              <a:rPr lang="en-US" sz="2200" dirty="0"/>
              <a:t>:</a:t>
            </a:r>
            <a:endParaRPr lang="ru-RU" sz="2200" dirty="0"/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Почему купили </a:t>
            </a:r>
            <a:r>
              <a:rPr lang="ru-RU" sz="2200" b="1" dirty="0"/>
              <a:t>именно этот продукт </a:t>
            </a:r>
            <a:r>
              <a:rPr lang="ru-RU" sz="2200" dirty="0"/>
              <a:t>– курс по продажам в Нетологии (пример)?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Какую </a:t>
            </a:r>
            <a:r>
              <a:rPr lang="ru-RU" sz="2200" b="1" dirty="0"/>
              <a:t>задачу</a:t>
            </a:r>
            <a:r>
              <a:rPr lang="ru-RU" sz="2200" dirty="0"/>
              <a:t> (</a:t>
            </a:r>
            <a:r>
              <a:rPr lang="en" sz="2200" dirty="0"/>
              <a:t>JOB) </a:t>
            </a:r>
            <a:r>
              <a:rPr lang="ru-RU" sz="2200" dirty="0"/>
              <a:t>он </a:t>
            </a:r>
            <a:r>
              <a:rPr lang="ru-RU" sz="2200" b="1" dirty="0"/>
              <a:t>решает</a:t>
            </a:r>
            <a:r>
              <a:rPr lang="ru-RU" sz="2200" dirty="0"/>
              <a:t> для вас?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Покупали ли вы </a:t>
            </a:r>
            <a:r>
              <a:rPr lang="ru-RU" sz="2200" b="1" dirty="0"/>
              <a:t>какие-то еще продукты </a:t>
            </a:r>
            <a:r>
              <a:rPr lang="ru-RU" sz="2200" dirty="0"/>
              <a:t>вместе с этим?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С кем </a:t>
            </a:r>
            <a:r>
              <a:rPr lang="ru-RU" sz="2200" b="1" dirty="0"/>
              <a:t>советовались</a:t>
            </a:r>
            <a:r>
              <a:rPr lang="ru-RU" sz="2200" dirty="0"/>
              <a:t>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Где вы находились в момент покупки?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2696144"/>
            <a:ext cx="2980690" cy="14978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4. Покупка</a:t>
            </a:r>
          </a:p>
          <a:p>
            <a:pPr marL="12700" marR="5080">
              <a:lnSpc>
                <a:spcPct val="100000"/>
              </a:lnSpc>
              <a:spcBef>
                <a:spcPts val="1480"/>
              </a:spcBef>
            </a:pPr>
            <a:r>
              <a:rPr sz="2000" dirty="0"/>
              <a:t>Ура! Тот самый важный для нас, как для бизнеса, момент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03374" y="4292649"/>
            <a:ext cx="2708311" cy="358140"/>
            <a:chOff x="803374" y="4292649"/>
            <a:chExt cx="3058795" cy="358140"/>
          </a:xfrm>
        </p:grpSpPr>
        <p:sp>
          <p:nvSpPr>
            <p:cNvPr id="7" name="object 7"/>
            <p:cNvSpPr/>
            <p:nvPr/>
          </p:nvSpPr>
          <p:spPr>
            <a:xfrm>
              <a:off x="812899" y="4471524"/>
              <a:ext cx="3049270" cy="0"/>
            </a:xfrm>
            <a:custGeom>
              <a:avLst/>
              <a:gdLst/>
              <a:ahLst/>
              <a:cxnLst/>
              <a:rect l="l" t="t" r="r" b="b"/>
              <a:pathLst>
                <a:path w="3049270">
                  <a:moveTo>
                    <a:pt x="0" y="0"/>
                  </a:moveTo>
                  <a:lnTo>
                    <a:pt x="30488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94" name="Picture 2" descr="Покупка товаров – Бесплатные иконки: торговля и покупки">
            <a:extLst>
              <a:ext uri="{FF2B5EF4-FFF2-40B4-BE49-F238E27FC236}">
                <a16:creationId xmlns:a16="http://schemas.microsoft.com/office/drawing/2014/main" id="{F3E04278-6B3B-A8F8-961A-A4740D86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1524" y="1819467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9124" y="60763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Пользовательский опыт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1B31873-4D53-80C9-CCA2-80DBEF75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397" y="1617660"/>
            <a:ext cx="5021970" cy="507493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Достигли ли </a:t>
            </a:r>
            <a:r>
              <a:rPr lang="ru-RU" sz="2200" dirty="0"/>
              <a:t>вы вашей </a:t>
            </a:r>
            <a:r>
              <a:rPr lang="ru-RU" sz="2200" b="1" dirty="0"/>
              <a:t>цели</a:t>
            </a:r>
            <a:r>
              <a:rPr lang="ru-RU" sz="2200" dirty="0"/>
              <a:t> в результате?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трудности</a:t>
            </a:r>
            <a:r>
              <a:rPr lang="ru-RU" sz="2200" dirty="0"/>
              <a:t> были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Что особо </a:t>
            </a:r>
            <a:r>
              <a:rPr lang="ru-RU" sz="2200" b="1" dirty="0"/>
              <a:t>понравилось</a:t>
            </a:r>
            <a:r>
              <a:rPr lang="ru-RU" sz="2200" dirty="0"/>
              <a:t>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Кому</a:t>
            </a:r>
            <a:r>
              <a:rPr lang="ru-RU" sz="2200" dirty="0"/>
              <a:t> и для решения какой задачи вы бы могли </a:t>
            </a:r>
            <a:r>
              <a:rPr lang="ru-RU" sz="2200" b="1" dirty="0"/>
              <a:t>рекомендовать</a:t>
            </a:r>
            <a:r>
              <a:rPr lang="ru-RU" sz="2200" dirty="0"/>
              <a:t> этот продукт?</a:t>
            </a:r>
          </a:p>
        </p:txBody>
      </p:sp>
      <p:sp>
        <p:nvSpPr>
          <p:cNvPr id="6" name="object 6"/>
          <p:cNvSpPr/>
          <p:nvPr/>
        </p:nvSpPr>
        <p:spPr>
          <a:xfrm>
            <a:off x="699124" y="2792459"/>
            <a:ext cx="2832100" cy="0"/>
          </a:xfrm>
          <a:custGeom>
            <a:avLst/>
            <a:gdLst/>
            <a:ahLst/>
            <a:cxnLst/>
            <a:rect l="l" t="t" r="r" b="b"/>
            <a:pathLst>
              <a:path w="2832100">
                <a:moveTo>
                  <a:pt x="0" y="0"/>
                </a:moveTo>
                <a:lnTo>
                  <a:pt x="28319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18" name="Picture 2" descr="Как улучшить пользовательский опыт на вашем сайте: Практические советы |  Студия Вебтую">
            <a:extLst>
              <a:ext uri="{FF2B5EF4-FFF2-40B4-BE49-F238E27FC236}">
                <a16:creationId xmlns:a16="http://schemas.microsoft.com/office/drawing/2014/main" id="{06B57182-B6C4-9461-6A57-3D0D73BBB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0946" y="1780160"/>
            <a:ext cx="2881054" cy="37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E24570-E1EE-12EF-712C-D83C929ED6A8}"/>
              </a:ext>
            </a:extLst>
          </p:cNvPr>
          <p:cNvSpPr txBox="1"/>
          <p:nvPr/>
        </p:nvSpPr>
        <p:spPr>
          <a:xfrm>
            <a:off x="481603" y="3029261"/>
            <a:ext cx="3419188" cy="2098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rgbClr val="0432FF"/>
                </a:solidFill>
              </a:rPr>
              <a:t>5. Пользовательский опыт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87" y="35494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Учесть в подготовке списка вопросов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779577"/>
              </p:ext>
            </p:extLst>
          </p:nvPr>
        </p:nvGraphicFramePr>
        <p:xfrm>
          <a:off x="727087" y="1445603"/>
          <a:ext cx="10728960" cy="5169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Не 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685">
                <a:tc>
                  <a:txBody>
                    <a:bodyPr/>
                    <a:lstStyle/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Что респондент </a:t>
                      </a:r>
                      <a:r>
                        <a:rPr lang="ru-RU" sz="2000" b="1" dirty="0"/>
                        <a:t>понимает</a:t>
                      </a:r>
                      <a:r>
                        <a:rPr lang="ru-RU" sz="2000" dirty="0"/>
                        <a:t> под теми или иными </a:t>
                      </a:r>
                      <a:r>
                        <a:rPr lang="ru-RU" sz="2000" b="1" dirty="0"/>
                        <a:t>словами</a:t>
                      </a:r>
                      <a:r>
                        <a:rPr lang="ru-RU" sz="2000" dirty="0"/>
                        <a:t> и </a:t>
                      </a:r>
                      <a:r>
                        <a:rPr lang="ru-RU" sz="2000" b="1" dirty="0"/>
                        <a:t>понятиями</a:t>
                      </a:r>
                      <a:r>
                        <a:rPr lang="ru-RU" sz="2000" dirty="0"/>
                        <a:t>.</a:t>
                      </a:r>
                      <a:br>
                        <a:rPr lang="ru-RU" sz="2000" dirty="0"/>
                      </a:br>
                      <a:r>
                        <a:rPr lang="ru-RU" sz="2000" dirty="0"/>
                        <a:t>Чтобы лучше его понимать;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</a:t>
                      </a:r>
                      <a:r>
                        <a:rPr lang="ru-RU" sz="2000" b="1" dirty="0"/>
                        <a:t>потребности</a:t>
                      </a:r>
                      <a:r>
                        <a:rPr lang="ru-RU" sz="2000" dirty="0"/>
                        <a:t>, </a:t>
                      </a:r>
                      <a:r>
                        <a:rPr lang="ru-RU" sz="2000" b="1" dirty="0"/>
                        <a:t>проблемы</a:t>
                      </a:r>
                      <a:r>
                        <a:rPr lang="ru-RU" sz="2000" dirty="0"/>
                        <a:t> и </a:t>
                      </a:r>
                      <a:r>
                        <a:rPr lang="ru-RU" sz="2000" b="1" dirty="0"/>
                        <a:t>боли</a:t>
                      </a:r>
                      <a:r>
                        <a:rPr lang="ru-RU" sz="2000" dirty="0"/>
                        <a:t> в данный </a:t>
                      </a:r>
                      <a:r>
                        <a:rPr lang="ru-RU" sz="2000" b="1" dirty="0"/>
                        <a:t>момент</a:t>
                      </a:r>
                      <a:r>
                        <a:rPr lang="ru-RU" sz="2000" dirty="0"/>
                        <a:t> или в недалёком прошлом;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b="1" dirty="0"/>
                        <a:t>Искал ли </a:t>
                      </a:r>
                      <a:r>
                        <a:rPr lang="ru-RU" sz="2000" dirty="0"/>
                        <a:t>респондент </a:t>
                      </a:r>
                      <a:r>
                        <a:rPr lang="ru-RU" sz="2000" b="1" dirty="0"/>
                        <a:t>решение</a:t>
                      </a:r>
                      <a:r>
                        <a:rPr lang="ru-RU" sz="2000" dirty="0"/>
                        <a:t> своей проблемы. Если не искал, то проблема не так важна;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Как </a:t>
                      </a:r>
                      <a:r>
                        <a:rPr lang="ru-RU" sz="2000" b="1" dirty="0"/>
                        <a:t>удовлетворяет</a:t>
                      </a:r>
                      <a:r>
                        <a:rPr lang="ru-RU" sz="2000" dirty="0"/>
                        <a:t> </a:t>
                      </a:r>
                      <a:r>
                        <a:rPr lang="ru-RU" sz="2000" b="1" dirty="0"/>
                        <a:t>потребности</a:t>
                      </a:r>
                      <a:r>
                        <a:rPr lang="ru-RU" sz="2000" dirty="0"/>
                        <a:t> </a:t>
                      </a:r>
                      <a:r>
                        <a:rPr lang="ru-RU" sz="2000" b="1" dirty="0"/>
                        <a:t>сейчас</a:t>
                      </a:r>
                      <a:r>
                        <a:rPr lang="ru-RU" sz="2000" dirty="0"/>
                        <a:t> или делал это в недалёком прошлом.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</a:t>
                      </a:r>
                      <a:r>
                        <a:rPr lang="ru-RU" sz="2000" b="1" dirty="0"/>
                        <a:t>реальный опыт</a:t>
                      </a:r>
                      <a:r>
                        <a:rPr lang="ru-RU" sz="2000" dirty="0"/>
                        <a:t>, что </a:t>
                      </a:r>
                      <a:r>
                        <a:rPr lang="ru-RU" sz="2000" b="1" dirty="0"/>
                        <a:t>нравится</a:t>
                      </a:r>
                      <a:r>
                        <a:rPr lang="ru-RU" sz="2000" dirty="0"/>
                        <a:t> и что </a:t>
                      </a:r>
                      <a:r>
                        <a:rPr lang="ru-RU" sz="2000" b="1" dirty="0"/>
                        <a:t>не нравится</a:t>
                      </a:r>
                      <a:r>
                        <a:rPr lang="ru-RU" sz="2000" dirty="0"/>
                        <a:t> в нём.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b="1" dirty="0"/>
                        <a:t>Про будущее</a:t>
                      </a:r>
                      <a:r>
                        <a:rPr lang="ru-RU" sz="2000" dirty="0"/>
                        <a:t>. Люди плохо умеют прогнозировать будущее, но хорошо получается, фантазировать</a:t>
                      </a:r>
                    </a:p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Частный случай вопроса про будущее: «</a:t>
                      </a:r>
                      <a:r>
                        <a:rPr lang="ru-RU" sz="2000" b="1" dirty="0"/>
                        <a:t>Как бы вы хотели</a:t>
                      </a:r>
                      <a:r>
                        <a:rPr lang="ru-RU" sz="2000" dirty="0"/>
                        <a:t> удовлетворять свою потребность» или «Какой продукт </a:t>
                      </a:r>
                      <a:r>
                        <a:rPr lang="ru-RU" sz="2000" b="1" dirty="0"/>
                        <a:t>вы бы предпочли</a:t>
                      </a:r>
                      <a:r>
                        <a:rPr lang="ru-RU" sz="2000" dirty="0"/>
                        <a:t>».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42" name="Picture 2" descr="Фото Демотиватор 'Никогда не спрашивай дорогу у Будды'">
            <a:extLst>
              <a:ext uri="{FF2B5EF4-FFF2-40B4-BE49-F238E27FC236}">
                <a16:creationId xmlns:a16="http://schemas.microsoft.com/office/drawing/2014/main" id="{9EDE0E47-6678-8E3A-D54D-D9E1410F2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40111" y="4688566"/>
            <a:ext cx="2551889" cy="21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765" y="444684"/>
            <a:ext cx="4645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Основные ошибки</a:t>
            </a:r>
            <a:r>
              <a:rPr lang="en-US" sz="4000" dirty="0"/>
              <a:t> /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67765" y="1340716"/>
            <a:ext cx="4451496" cy="330859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Говорить больше, чем слушать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записывать интервью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докапываться до сути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Вести допрос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Рассказывать о вашей идее</a:t>
            </a:r>
            <a:br>
              <a:rPr lang="ru-RU" sz="2000" dirty="0"/>
            </a:br>
            <a:r>
              <a:rPr lang="ru-RU" sz="2000" dirty="0"/>
              <a:t>(это можно сделать в конце)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Пытаться продать решение</a:t>
            </a:r>
            <a:br>
              <a:rPr lang="ru-RU" sz="2000" dirty="0"/>
            </a:br>
            <a:r>
              <a:rPr lang="ru-RU" sz="2000" dirty="0"/>
              <a:t>(это можно сделать в конце)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CFACA3-DDD2-E5C2-8F11-8CCCB6F73E25}"/>
              </a:ext>
            </a:extLst>
          </p:cNvPr>
          <p:cNvSpPr txBox="1">
            <a:spLocks/>
          </p:cNvSpPr>
          <p:nvPr/>
        </p:nvSpPr>
        <p:spPr>
          <a:xfrm>
            <a:off x="5675218" y="444684"/>
            <a:ext cx="4509052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Полезные советы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E64FBE-3593-839A-3385-939BB30A04BD}"/>
              </a:ext>
            </a:extLst>
          </p:cNvPr>
          <p:cNvSpPr txBox="1"/>
          <p:nvPr/>
        </p:nvSpPr>
        <p:spPr>
          <a:xfrm>
            <a:off x="5675218" y="1340716"/>
            <a:ext cx="6321157" cy="525404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Обязательно </a:t>
            </a:r>
            <a:r>
              <a:rPr lang="ru-RU" sz="2000" b="1" dirty="0"/>
              <a:t>запишите</a:t>
            </a:r>
            <a:r>
              <a:rPr lang="ru-RU" sz="2000" dirty="0"/>
              <a:t> интервью и не забудьте попросить разрешения на это.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какой-то проблеме, с которой он столкнулся, всегда используйте подход </a:t>
            </a:r>
            <a:r>
              <a:rPr lang="ru-RU" sz="2000" b="1" dirty="0"/>
              <a:t>«5 почему»</a:t>
            </a:r>
            <a:r>
              <a:rPr lang="ru-RU" sz="2000" dirty="0"/>
              <a:t>, чтобы дойти до </a:t>
            </a:r>
            <a:r>
              <a:rPr lang="ru-RU" sz="2000" b="1" dirty="0"/>
              <a:t>глубинной мотивации</a:t>
            </a:r>
            <a:r>
              <a:rPr lang="ru-RU" sz="2000" dirty="0"/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какой-либо </a:t>
            </a:r>
            <a:r>
              <a:rPr lang="ru-RU" sz="2000" b="1" dirty="0"/>
              <a:t>эмоции</a:t>
            </a:r>
            <a:r>
              <a:rPr lang="ru-RU" sz="2000" dirty="0"/>
              <a:t>, всегда просите ее </a:t>
            </a:r>
            <a:r>
              <a:rPr lang="ru-RU" sz="2000" b="1" dirty="0"/>
              <a:t>оценить</a:t>
            </a:r>
            <a:r>
              <a:rPr lang="ru-RU" sz="2000" dirty="0"/>
              <a:t> по 5/10-балльной </a:t>
            </a:r>
            <a:r>
              <a:rPr lang="ru-RU" sz="2000" b="1" dirty="0"/>
              <a:t>шкале</a:t>
            </a:r>
            <a:r>
              <a:rPr lang="ru-RU" sz="2000" dirty="0"/>
              <a:t> + обязательно спросите, что такое 5/10 в его системе координат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Спрашивайте о </a:t>
            </a:r>
            <a:r>
              <a:rPr lang="ru-RU" sz="2000" b="1" dirty="0"/>
              <a:t>прошлом</a:t>
            </a:r>
            <a:r>
              <a:rPr lang="ru-RU" sz="2000" dirty="0"/>
              <a:t>, а не о будущем.</a:t>
            </a:r>
            <a:br>
              <a:rPr lang="ru-RU" sz="2000" dirty="0"/>
            </a:br>
            <a:r>
              <a:rPr lang="ru-RU" sz="2000" b="1" dirty="0"/>
              <a:t>Факты важны, мнения бесполезны.</a:t>
            </a:r>
            <a:br>
              <a:rPr lang="ru-RU" sz="2000" b="1" dirty="0"/>
            </a:br>
            <a:r>
              <a:rPr lang="ru-RU" sz="2000" dirty="0"/>
              <a:t>Спрашивайте о конкретных вещах, которые происходили в прошлом, а не о взглядах или мнениях на перспективу в будущем.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Меньше говорите, </a:t>
            </a:r>
            <a:r>
              <a:rPr lang="ru-RU" sz="2000" b="1" dirty="0"/>
              <a:t>больше слушайте</a:t>
            </a:r>
            <a:r>
              <a:rPr lang="ru-RU" sz="2000" dirty="0"/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endParaRPr sz="2000" dirty="0">
              <a:latin typeface="Arial"/>
              <a:cs typeface="Arial"/>
            </a:endParaRPr>
          </a:p>
        </p:txBody>
      </p:sp>
      <p:pic>
        <p:nvPicPr>
          <p:cNvPr id="11266" name="Picture 2" descr="Допрос у следователя не дает права прогулять работу | БУХ.1С - сайт для  современного бухгалтера">
            <a:extLst>
              <a:ext uri="{FF2B5EF4-FFF2-40B4-BE49-F238E27FC236}">
                <a16:creationId xmlns:a16="http://schemas.microsoft.com/office/drawing/2014/main" id="{F35FEBD9-6800-DC1E-A1FB-4D57DF80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65" y="4827892"/>
            <a:ext cx="2030108" cy="20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060" y="295315"/>
            <a:ext cx="67851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Расшифровка интервью</a:t>
            </a: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71" y="1162879"/>
            <a:ext cx="11615334" cy="54968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56218" y="171978"/>
            <a:ext cx="5548811" cy="837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dirty="0"/>
              <a:t>Рекомендуется до старта интервью продумать структуру и логику таблицы, куда вы потом будете заносить ключевые вещи из каждого интервью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64176"/>
            <a:ext cx="12192000" cy="5094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47" y="42807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Пример:</a:t>
            </a:r>
            <a:r>
              <a:rPr dirty="0"/>
              <a:t> </a:t>
            </a:r>
            <a:r>
              <a:rPr lang="ru-RU" dirty="0"/>
              <a:t>таблица</a:t>
            </a:r>
            <a:r>
              <a:rPr dirty="0"/>
              <a:t> </a:t>
            </a:r>
            <a:r>
              <a:rPr lang="ru-RU" dirty="0"/>
              <a:t>от </a:t>
            </a:r>
            <a:r>
              <a:rPr lang="en-US" dirty="0"/>
              <a:t>SkyEng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092"/>
            <a:ext cx="10515600" cy="787814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922"/>
            <a:ext cx="10515600" cy="56579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i="1" dirty="0">
                <a:solidFill>
                  <a:srgbClr val="0070C0"/>
                </a:solidFill>
              </a:rPr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работу».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</a:rPr>
              <a:t>Дмитрий Сергеев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" sz="1600" dirty="0">
                <a:solidFill>
                  <a:schemeClr val="bg2">
                    <a:lumMod val="50000"/>
                  </a:schemeClr>
                </a:solidFill>
              </a:rPr>
              <a:t>CEO &amp; founder Carrot quest</a:t>
            </a:r>
            <a:endParaRPr lang="en" sz="18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400" i="1" dirty="0">
                <a:solidFill>
                  <a:srgbClr val="0070C0"/>
                </a:solidFill>
              </a:rPr>
              <a:t>«Исследования помогают мне развиваться как дизайнеру</a:t>
            </a:r>
            <a:r>
              <a:rPr lang="en-US" sz="2400" i="1" dirty="0">
                <a:solidFill>
                  <a:srgbClr val="0070C0"/>
                </a:solidFill>
              </a:rPr>
              <a:t>,</a:t>
            </a:r>
            <a:br>
              <a:rPr lang="en-US" sz="2400" i="1" dirty="0">
                <a:solidFill>
                  <a:srgbClr val="0070C0"/>
                </a:solidFill>
              </a:rPr>
            </a:br>
            <a:r>
              <a:rPr lang="ru-RU" sz="2400" i="1" dirty="0">
                <a:solidFill>
                  <a:srgbClr val="0070C0"/>
                </a:solidFill>
              </a:rPr>
              <a:t>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endParaRPr lang="ru-RU" sz="2400" b="1" i="1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</a:rPr>
              <a:t>Катя </a:t>
            </a:r>
            <a:r>
              <a:rPr lang="ru-RU" sz="1600" b="1" dirty="0" err="1">
                <a:solidFill>
                  <a:schemeClr val="bg2">
                    <a:lumMod val="50000"/>
                  </a:schemeClr>
                </a:solidFill>
              </a:rPr>
              <a:t>Сюма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</a:rPr>
              <a:t>Продуктовый дизайнер </a:t>
            </a:r>
            <a:r>
              <a:rPr lang="en" sz="1600" dirty="0">
                <a:solidFill>
                  <a:schemeClr val="bg2">
                    <a:lumMod val="50000"/>
                  </a:schemeClr>
                </a:solidFill>
              </a:rPr>
              <a:t>Miro</a:t>
            </a:r>
            <a:endParaRPr lang="en" sz="18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200" dirty="0"/>
              <a:t>У</a:t>
            </a:r>
            <a:r>
              <a:rPr lang="ru-RU" sz="2200" dirty="0"/>
              <a:t> продуктовых исследований должен быть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/>
              <a:t>максимально короткий цикл</a:t>
            </a:r>
            <a:r>
              <a:rPr lang="ru-RU" sz="2200" dirty="0"/>
              <a:t>, потому что чем раньше произойдет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/>
              <a:t>столкновение</a:t>
            </a:r>
            <a:r>
              <a:rPr lang="ru-RU" sz="2200" dirty="0"/>
              <a:t> </a:t>
            </a:r>
            <a:r>
              <a:rPr lang="ru-RU" sz="2200" b="1" dirty="0"/>
              <a:t>идей с реальностью</a:t>
            </a:r>
            <a:r>
              <a:rPr lang="ru-RU" sz="2200" dirty="0"/>
              <a:t>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команда получит </a:t>
            </a:r>
            <a:r>
              <a:rPr lang="ru-RU" sz="2200" b="1" dirty="0"/>
              <a:t>обратную связь</a:t>
            </a:r>
            <a:r>
              <a:rPr lang="ru-RU" sz="2200" dirty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тем </a:t>
            </a:r>
            <a:r>
              <a:rPr lang="ru-RU" sz="2200" b="1" dirty="0"/>
              <a:t>меньше потерь</a:t>
            </a:r>
            <a:r>
              <a:rPr lang="ru-RU" sz="2200" dirty="0"/>
              <a:t> (временных, денежных и прочих).</a:t>
            </a:r>
            <a:endParaRPr lang="en" sz="22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8FF9C-F4C6-1699-2B58-7EB147EE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33E654EE-02DD-0634-25D9-28BD716ABB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22" y="1661479"/>
            <a:ext cx="11018355" cy="5099538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F45351D-4C9B-BDAA-ED4A-087F61F4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Анализ данных. Переводим в цифру</a:t>
            </a:r>
            <a:br>
              <a:rPr lang="ru-RU" dirty="0"/>
            </a:br>
            <a:r>
              <a:rPr lang="ru-RU" sz="2800" dirty="0"/>
              <a:t>Пример: Портрет фрилансеров с доходом 500$+:</a:t>
            </a:r>
          </a:p>
        </p:txBody>
      </p:sp>
    </p:spTree>
    <p:extLst>
      <p:ext uri="{BB962C8B-B14F-4D97-AF65-F5344CB8AC3E}">
        <p14:creationId xmlns:p14="http://schemas.microsoft.com/office/powerpoint/2010/main" val="3321731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1303" y="308296"/>
            <a:ext cx="43906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Построение</a:t>
            </a:r>
            <a:r>
              <a:rPr dirty="0"/>
              <a:t> CJM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1867"/>
            <a:ext cx="12192000" cy="569776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32D35A0E-3835-3837-9202-6F9244FA6008}"/>
              </a:ext>
            </a:extLst>
          </p:cNvPr>
          <p:cNvSpPr txBox="1"/>
          <p:nvPr/>
        </p:nvSpPr>
        <p:spPr>
          <a:xfrm>
            <a:off x="7290064" y="191707"/>
            <a:ext cx="4555572" cy="833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108000" tIns="108000" rIns="108000" bIns="10800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sz="2000" dirty="0"/>
              <a:t>По результатам проведения интервью можно построить </a:t>
            </a:r>
            <a:r>
              <a:rPr lang="en-US" sz="2000" dirty="0"/>
              <a:t>CJM</a:t>
            </a:r>
            <a:endParaRPr lang="ru-RU" sz="2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945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составить </a:t>
            </a:r>
            <a:r>
              <a:rPr lang="en" dirty="0"/>
              <a:t>CJM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0110" y="1401698"/>
            <a:ext cx="9964577" cy="4723977"/>
          </a:xfrm>
          <a:prstGeom prst="rect">
            <a:avLst/>
          </a:prstGeom>
        </p:spPr>
        <p:txBody>
          <a:bodyPr vert="horz" wrap="square" lIns="0" tIns="187325" rIns="0" bIns="0" rtlCol="0">
            <a:noAutofit/>
          </a:bodyPr>
          <a:lstStyle/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b="1" dirty="0"/>
              <a:t>Формируем персоны</a:t>
            </a:r>
            <a:r>
              <a:rPr lang="ru-RU" sz="2400" dirty="0"/>
              <a:t> и </a:t>
            </a:r>
            <a:r>
              <a:rPr lang="ru-RU" sz="2400" b="1" dirty="0"/>
              <a:t>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Описываем </a:t>
            </a:r>
            <a:r>
              <a:rPr lang="ru-RU" sz="2400" b="1" dirty="0"/>
              <a:t>детали точек контакта</a:t>
            </a:r>
            <a:r>
              <a:rPr lang="ru-RU" sz="2400" dirty="0"/>
              <a:t> (канал общения, цели персоны,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Наносим </a:t>
            </a:r>
            <a:r>
              <a:rPr lang="ru-RU" sz="2400" b="1" dirty="0"/>
              <a:t>персон</a:t>
            </a:r>
            <a:r>
              <a:rPr lang="ru-RU" sz="2400" dirty="0"/>
              <a:t> и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Улучшаем наш продукт в соответствии с проблемами, найденными в CJM</a:t>
            </a:r>
          </a:p>
          <a:p>
            <a:pPr marL="720000" lvl="1" indent="-3600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Находим </a:t>
            </a:r>
            <a:r>
              <a:rPr lang="ru-RU" sz="2400" b="1" dirty="0"/>
              <a:t>ответственных</a:t>
            </a:r>
            <a:r>
              <a:rPr lang="ru-RU" sz="2400" dirty="0"/>
              <a:t> внутри компании, сверяем зоны ответственности</a:t>
            </a:r>
          </a:p>
          <a:p>
            <a:pPr marL="720000" lvl="1" indent="-3600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Планируем </a:t>
            </a:r>
            <a:r>
              <a:rPr lang="ru-RU" sz="2400" b="1" dirty="0"/>
              <a:t>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Делаем из этого регулярный процесс</a:t>
            </a:r>
          </a:p>
        </p:txBody>
      </p:sp>
      <p:pic>
        <p:nvPicPr>
          <p:cNvPr id="12290" name="Picture 2" descr="Точки контакта с клиентом - разновидности инструмента, способы оптимизации">
            <a:extLst>
              <a:ext uri="{FF2B5EF4-FFF2-40B4-BE49-F238E27FC236}">
                <a16:creationId xmlns:a16="http://schemas.microsoft.com/office/drawing/2014/main" id="{9138A72E-33A9-2802-0B18-97C9C4CCC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4928" y="5139949"/>
            <a:ext cx="4867072" cy="171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FAB0B-B9D8-6322-6299-3D94282B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08EFDF2-2EA3-C857-4DEB-6A3D34C9E99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598" y="90909"/>
            <a:ext cx="9545528" cy="67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73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25258"/>
            <a:ext cx="105156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5400" dirty="0">
                <a:latin typeface="+mj-lt"/>
              </a:rPr>
              <a:t>Опросы</a:t>
            </a:r>
            <a:endParaRPr sz="5400" dirty="0">
              <a:latin typeface="+mj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098666-BE93-FC59-DBEF-9139174F4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99617"/>
            <a:ext cx="10515600" cy="4649821"/>
          </a:xfrm>
        </p:spPr>
        <p:txBody>
          <a:bodyPr>
            <a:noAutofit/>
          </a:bodyPr>
          <a:lstStyle/>
          <a:p>
            <a:pPr algn="l"/>
            <a:r>
              <a:rPr lang="ru-RU" sz="2200" dirty="0"/>
              <a:t>Опросы (</a:t>
            </a:r>
            <a:r>
              <a:rPr lang="en" sz="2200" dirty="0"/>
              <a:t>surveys) </a:t>
            </a:r>
            <a:r>
              <a:rPr lang="ru-RU" sz="2200" dirty="0"/>
              <a:t>могут использоваться как в количественных, так и в смешанных методах продуктовых исследований.</a:t>
            </a:r>
          </a:p>
          <a:p>
            <a:pPr algn="l">
              <a:buFont typeface="+mj-lt"/>
              <a:buAutoNum type="arabicPeriod"/>
            </a:pPr>
            <a:r>
              <a:rPr lang="ru-RU" sz="2200" b="1" dirty="0"/>
              <a:t> Количественные исследования</a:t>
            </a:r>
            <a:r>
              <a:rPr lang="ru-RU" sz="2200" dirty="0"/>
              <a:t>:</a:t>
            </a:r>
            <a:r>
              <a:rPr lang="en-US" sz="2200" dirty="0"/>
              <a:t> </a:t>
            </a:r>
            <a:r>
              <a:rPr lang="ru-RU" sz="2200" dirty="0"/>
              <a:t>Позволяют собирать данные от большого количества респондентов в стандартизированной форме, что облегчает статистический анализ.</a:t>
            </a:r>
            <a:br>
              <a:rPr lang="ru-RU" sz="2200" dirty="0"/>
            </a:br>
            <a:r>
              <a:rPr lang="ru-RU" sz="2200" dirty="0"/>
              <a:t>В количественных опросах обычно используются </a:t>
            </a:r>
            <a:r>
              <a:rPr lang="ru-RU" sz="2200" b="1" dirty="0"/>
              <a:t>заранее определенные вопросы с фиксированными ответами</a:t>
            </a:r>
            <a:r>
              <a:rPr lang="ru-RU" sz="2200" dirty="0"/>
              <a:t> (например, множественный выбор, шкалы Лайкерта, да/нет), что позволяет легко цифровизировать и сравнивать результаты.</a:t>
            </a:r>
          </a:p>
          <a:p>
            <a:pPr algn="l">
              <a:buFont typeface="+mj-lt"/>
              <a:buAutoNum type="arabicPeriod"/>
            </a:pPr>
            <a:r>
              <a:rPr lang="ru-RU" sz="2200" b="1" dirty="0"/>
              <a:t> Смешанные методы исследований</a:t>
            </a:r>
            <a:r>
              <a:rPr lang="ru-RU" sz="2200" dirty="0"/>
              <a:t>: Сочетаются количественные и качественные подходы. В таких опросах к стандартным заранее определенным ответам могут быть добавлены </a:t>
            </a:r>
            <a:r>
              <a:rPr lang="ru-RU" sz="2200" b="1" dirty="0"/>
              <a:t>открытые вопросы, которые позволяют респондентам выражать свои мысли и предоставлять более глубокие ответы</a:t>
            </a:r>
            <a:r>
              <a:rPr lang="ru-RU" sz="2200" dirty="0"/>
              <a:t>. Это дает исследователям возможность не только собирать числовые данные, но и получать </a:t>
            </a:r>
            <a:r>
              <a:rPr lang="ru-RU" sz="2200" b="1" dirty="0"/>
              <a:t>более подробное понимание мотиваций, мнений и опыта респондентов</a:t>
            </a:r>
            <a:r>
              <a:rPr lang="ru-RU" sz="2200" dirty="0"/>
              <a:t>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928AF-AE6D-B98D-198B-FE887D44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1B8383-3EAE-C1A2-0CB9-27EC129F6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Методы проведения опросов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50A86F2-2A93-7801-CFCC-137127081626}"/>
              </a:ext>
            </a:extLst>
          </p:cNvPr>
          <p:cNvSpPr txBox="1"/>
          <p:nvPr/>
        </p:nvSpPr>
        <p:spPr>
          <a:xfrm>
            <a:off x="898517" y="449670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Онлайн-опросы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29B7FE5-01B3-5E5D-50C0-78E00E6F82E6}"/>
              </a:ext>
            </a:extLst>
          </p:cNvPr>
          <p:cNvSpPr txBox="1"/>
          <p:nvPr/>
        </p:nvSpPr>
        <p:spPr>
          <a:xfrm>
            <a:off x="8279239" y="450104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Личные опросы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4D64C34-9FC2-820D-DBBF-D09AAAAF7DE6}"/>
              </a:ext>
            </a:extLst>
          </p:cNvPr>
          <p:cNvSpPr txBox="1"/>
          <p:nvPr/>
        </p:nvSpPr>
        <p:spPr>
          <a:xfrm>
            <a:off x="4433898" y="4506896"/>
            <a:ext cx="2812030" cy="37196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2400" b="1" dirty="0"/>
              <a:t>Телефонные опросы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6842E4A1-7735-B411-4C6F-FDF11E89AA5E}"/>
              </a:ext>
            </a:extLst>
          </p:cNvPr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EC72DEA-4578-CDD2-086D-F9F7E35F5FBB}"/>
                </a:ext>
              </a:extLst>
            </p:cNvPr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6279A4A1-A45D-2EC8-06EC-7D5D0D0BE30E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42663077-2F07-D5E8-766F-8878111A2F1A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1A59CE1-B798-92CC-AFEC-12893F62D362}"/>
                </a:ext>
              </a:extLst>
            </p:cNvPr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1D7D04A-834B-C636-D413-04BD2509A8B3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1A824CC8-2871-A325-6862-2CA0C9546547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DEAC64B1-05DA-AFDA-BC1B-48E014C8B0AE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A9CB010-E39B-D3D2-94FD-2FC5151B8815}"/>
                </a:ext>
              </a:extLst>
            </p:cNvPr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74AC1F6-45D0-8178-AB8D-59DD5CA76EDE}"/>
                </a:ext>
              </a:extLst>
            </p:cNvPr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13520352-04FC-49D5-E155-86097FC0C0B0}"/>
                </a:ext>
              </a:extLst>
            </p:cNvPr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>
            <a:extLst>
              <a:ext uri="{FF2B5EF4-FFF2-40B4-BE49-F238E27FC236}">
                <a16:creationId xmlns:a16="http://schemas.microsoft.com/office/drawing/2014/main" id="{892B451A-0668-3A60-A412-DEF6D2E3E61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>
            <a:extLst>
              <a:ext uri="{FF2B5EF4-FFF2-40B4-BE49-F238E27FC236}">
                <a16:creationId xmlns:a16="http://schemas.microsoft.com/office/drawing/2014/main" id="{32447042-4D61-0394-A6D6-B76DE6B09A1C}"/>
              </a:ext>
            </a:extLst>
          </p:cNvPr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76D43A6-BA1D-B3B2-654D-90497D6D5582}"/>
                </a:ext>
              </a:extLst>
            </p:cNvPr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FAC654F7-D60B-E6C9-CF5C-A2B94C282FCE}"/>
                </a:ext>
              </a:extLst>
            </p:cNvPr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D44D49AB-0776-C1EF-7754-6FFB403EBDEF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B37C4332-BFBE-C02C-0EE6-49B8AE521E08}"/>
                </a:ext>
              </a:extLst>
            </p:cNvPr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918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3CB-53C1-3D18-52AE-EAF3805A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D158BA-1308-343D-BAA8-DAC77813A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315" y="408454"/>
            <a:ext cx="3420105" cy="101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00"/>
              </a:spcBef>
            </a:pPr>
            <a:r>
              <a:rPr sz="4000" dirty="0"/>
              <a:t>Мы не можем опросить всех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DEEAEDA-0EE8-F088-1FE6-5B02E5C2699D}"/>
              </a:ext>
            </a:extLst>
          </p:cNvPr>
          <p:cNvSpPr txBox="1"/>
          <p:nvPr/>
        </p:nvSpPr>
        <p:spPr>
          <a:xfrm>
            <a:off x="947682" y="1916933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Генеральная совокупность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C6689C9-E8A7-8852-79AD-E8779B21BEA7}"/>
              </a:ext>
            </a:extLst>
          </p:cNvPr>
          <p:cNvSpPr txBox="1"/>
          <p:nvPr/>
        </p:nvSpPr>
        <p:spPr>
          <a:xfrm>
            <a:off x="915634" y="5036630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Выборочная совокупность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FB07C921-F906-77C7-08EC-E4340EFE165B}"/>
              </a:ext>
            </a:extLst>
          </p:cNvPr>
          <p:cNvGrpSpPr/>
          <p:nvPr/>
        </p:nvGrpSpPr>
        <p:grpSpPr>
          <a:xfrm>
            <a:off x="355576" y="2430279"/>
            <a:ext cx="2728092" cy="1974722"/>
            <a:chOff x="482037" y="2128720"/>
            <a:chExt cx="2728092" cy="1974722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1A05FE9-2706-72AD-B813-0ACA67A0B478}"/>
                </a:ext>
              </a:extLst>
            </p:cNvPr>
            <p:cNvSpPr/>
            <p:nvPr/>
          </p:nvSpPr>
          <p:spPr>
            <a:xfrm>
              <a:off x="482037" y="2354166"/>
              <a:ext cx="2728092" cy="1749276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0FF46EB-58ED-BC73-DD9E-45FE9E52F2F7}"/>
                </a:ext>
              </a:extLst>
            </p:cNvPr>
            <p:cNvSpPr/>
            <p:nvPr/>
          </p:nvSpPr>
          <p:spPr>
            <a:xfrm>
              <a:off x="652726" y="2128720"/>
              <a:ext cx="2417714" cy="1784106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33EA0D4-1D08-0540-D7BA-29360AAD87E3}"/>
                </a:ext>
              </a:extLst>
            </p:cNvPr>
            <p:cNvSpPr/>
            <p:nvPr/>
          </p:nvSpPr>
          <p:spPr>
            <a:xfrm>
              <a:off x="733740" y="3656856"/>
              <a:ext cx="2209846" cy="256036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F2ECE49-9B47-77F5-3FBA-0B40A573BB9A}"/>
              </a:ext>
            </a:extLst>
          </p:cNvPr>
          <p:cNvGrpSpPr/>
          <p:nvPr/>
        </p:nvGrpSpPr>
        <p:grpSpPr>
          <a:xfrm>
            <a:off x="947682" y="5782618"/>
            <a:ext cx="1384732" cy="995650"/>
            <a:chOff x="947682" y="5782618"/>
            <a:chExt cx="1384732" cy="995650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1C024890-CB7D-D1E9-FCE4-D8F286CB2736}"/>
                </a:ext>
              </a:extLst>
            </p:cNvPr>
            <p:cNvSpPr/>
            <p:nvPr/>
          </p:nvSpPr>
          <p:spPr>
            <a:xfrm>
              <a:off x="947682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7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BC87906F-7F0D-88D6-F10A-5DC147CA179B}"/>
                </a:ext>
              </a:extLst>
            </p:cNvPr>
            <p:cNvSpPr/>
            <p:nvPr/>
          </p:nvSpPr>
          <p:spPr>
            <a:xfrm>
              <a:off x="947682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7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6D76A554-FA53-4257-31B9-697026C379B1}"/>
                </a:ext>
              </a:extLst>
            </p:cNvPr>
            <p:cNvSpPr/>
            <p:nvPr/>
          </p:nvSpPr>
          <p:spPr>
            <a:xfrm>
              <a:off x="1468160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1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5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3" y="28412"/>
                  </a:lnTo>
                  <a:lnTo>
                    <a:pt x="256437" y="57183"/>
                  </a:lnTo>
                  <a:lnTo>
                    <a:pt x="264516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1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0AEE4E36-E18A-1F14-2146-061467BFB378}"/>
                </a:ext>
              </a:extLst>
            </p:cNvPr>
            <p:cNvSpPr/>
            <p:nvPr/>
          </p:nvSpPr>
          <p:spPr>
            <a:xfrm>
              <a:off x="1468160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1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5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3" y="28412"/>
                  </a:lnTo>
                  <a:lnTo>
                    <a:pt x="256437" y="57183"/>
                  </a:lnTo>
                  <a:lnTo>
                    <a:pt x="264516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1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BE1BA0C9-FFC1-BB4C-580E-632C81EE680C}"/>
                </a:ext>
              </a:extLst>
            </p:cNvPr>
            <p:cNvSpPr/>
            <p:nvPr/>
          </p:nvSpPr>
          <p:spPr>
            <a:xfrm>
              <a:off x="1993959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3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DF85645-3B1C-60C5-0FE6-2A8C29A80DFD}"/>
                </a:ext>
              </a:extLst>
            </p:cNvPr>
            <p:cNvSpPr/>
            <p:nvPr/>
          </p:nvSpPr>
          <p:spPr>
            <a:xfrm>
              <a:off x="1993959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3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92A6907-6FA4-A2FC-0736-DCDB87A5931D}"/>
              </a:ext>
            </a:extLst>
          </p:cNvPr>
          <p:cNvSpPr txBox="1"/>
          <p:nvPr/>
        </p:nvSpPr>
        <p:spPr>
          <a:xfrm>
            <a:off x="3686685" y="408454"/>
            <a:ext cx="8435244" cy="62013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Репрезентативность</a:t>
            </a:r>
            <a:r>
              <a:rPr lang="ru-RU" sz="2000" dirty="0"/>
              <a:t>: Выборка должна адекватно отражать характеристики генеральной совокупности, из которой она взята. Для этого выборочная совокупность должна включать участников с различными характеристиками, присущими всей популяции.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Размер выборки</a:t>
            </a:r>
            <a:r>
              <a:rPr lang="ru-RU" sz="2000" dirty="0"/>
              <a:t>: Размер выборки должен быть достаточным для обеспечения статистической мощности исследования. Слишком маленькая выборка может привести к недостаточной точности результатов.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Случайность выборки</a:t>
            </a:r>
            <a:r>
              <a:rPr lang="ru-RU" sz="2000" dirty="0"/>
              <a:t>: В идеале каждый член генеральной совокупности должен иметь равный шанс быть выбранным в выборку.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Стратификация</a:t>
            </a:r>
            <a:r>
              <a:rPr lang="ru-RU" sz="2000" dirty="0"/>
              <a:t>: Если известны определенные подгруппы в генеральной совокупности, выборка может быть стратифицирована для обеспечения того, чтобы эти подгруппы были представлены пропорционально их распределению в популяции.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Минимизация смещения</a:t>
            </a:r>
            <a:r>
              <a:rPr lang="ru-RU" sz="2000" dirty="0"/>
              <a:t>: Необходимо стремиться к сведению к минимуму любых видов смещений, таких как смещение отбора (когда определенная группа людей имеет больше шансов быть включенной в выборку) или смещение отказа от участия (когда определенная группа людей чаще отказывается участвовать).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D514B07-A475-C2B1-3831-87E422395941}"/>
              </a:ext>
            </a:extLst>
          </p:cNvPr>
          <p:cNvCxnSpPr/>
          <p:nvPr/>
        </p:nvCxnSpPr>
        <p:spPr>
          <a:xfrm>
            <a:off x="1637387" y="3566004"/>
            <a:ext cx="0" cy="14883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110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62" y="2554401"/>
            <a:ext cx="8431530" cy="1749197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defTabSz="360000">
              <a:lnSpc>
                <a:spcPct val="100000"/>
              </a:lnSpc>
              <a:spcBef>
                <a:spcPts val="560"/>
              </a:spcBef>
              <a:tabLst>
                <a:tab pos="360000" algn="l"/>
                <a:tab pos="720000" algn="l"/>
                <a:tab pos="1080000" algn="l"/>
                <a:tab pos="1440000" algn="l"/>
              </a:tabLst>
            </a:pPr>
            <a:r>
              <a:rPr sz="2800" b="1" spc="225" dirty="0">
                <a:cs typeface="Arial"/>
              </a:rPr>
              <a:t>WHO</a:t>
            </a:r>
            <a:r>
              <a:rPr lang="ru-RU" sz="2800" b="1" spc="225" dirty="0">
                <a:cs typeface="Arial"/>
              </a:rPr>
              <a:t>?</a:t>
            </a:r>
            <a:r>
              <a:rPr lang="ru-RU" sz="2800" b="1" spc="40" dirty="0">
                <a:latin typeface="Arial"/>
                <a:cs typeface="Arial"/>
              </a:rPr>
              <a:t>		</a:t>
            </a:r>
            <a:r>
              <a:rPr lang="ru-RU" sz="2000" dirty="0"/>
              <a:t>Кого мы хотим изучить?</a:t>
            </a:r>
            <a:endParaRPr lang="ru-RU" dirty="0"/>
          </a:p>
          <a:p>
            <a:pPr defTabSz="360000">
              <a:lnSpc>
                <a:spcPct val="100000"/>
              </a:lnSpc>
              <a:spcBef>
                <a:spcPts val="1515"/>
              </a:spcBef>
              <a:tabLst>
                <a:tab pos="360000" algn="l"/>
                <a:tab pos="720000" algn="l"/>
                <a:tab pos="1080000" algn="l"/>
              </a:tabLst>
            </a:pPr>
            <a:r>
              <a:rPr sz="2800" b="1" spc="195" dirty="0">
                <a:cs typeface="Arial"/>
              </a:rPr>
              <a:t>WHAT</a:t>
            </a:r>
            <a:r>
              <a:rPr lang="ru-RU" sz="2800" b="1" spc="195" dirty="0">
                <a:latin typeface="Arial"/>
                <a:cs typeface="Arial"/>
              </a:rPr>
              <a:t>		</a:t>
            </a:r>
            <a:r>
              <a:rPr lang="ru-RU" sz="2000" dirty="0"/>
              <a:t>Какую информацию нужно получить от респондентов</a:t>
            </a:r>
            <a:endParaRPr lang="ru-RU" sz="1400" dirty="0">
              <a:latin typeface="Arial"/>
              <a:cs typeface="Arial"/>
            </a:endParaRPr>
          </a:p>
          <a:p>
            <a:pPr defTabSz="360000">
              <a:lnSpc>
                <a:spcPct val="100000"/>
              </a:lnSpc>
              <a:spcBef>
                <a:spcPts val="1515"/>
              </a:spcBef>
              <a:tabLst>
                <a:tab pos="360000" algn="l"/>
              </a:tabLst>
            </a:pPr>
            <a:r>
              <a:rPr sz="2800" b="1" spc="210" dirty="0">
                <a:cs typeface="Arial"/>
              </a:rPr>
              <a:t>WHY</a:t>
            </a:r>
            <a:r>
              <a:rPr lang="ru-RU" sz="2800" b="1" spc="210" dirty="0">
                <a:cs typeface="Arial"/>
              </a:rPr>
              <a:t>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sz="2000" dirty="0"/>
              <a:t>Для чего нужна эта информация?</a:t>
            </a:r>
            <a:endParaRPr lang="ru-RU"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1862" y="4589926"/>
            <a:ext cx="8095258" cy="113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cs typeface="Arial"/>
              </a:rPr>
              <a:t>WHERE</a:t>
            </a:r>
            <a:r>
              <a:rPr lang="ru-RU" sz="2800" b="1" spc="145" dirty="0">
                <a:cs typeface="Arial"/>
              </a:rPr>
              <a:t>?</a:t>
            </a:r>
            <a:r>
              <a:rPr lang="ru-RU" sz="2800" b="1" spc="-60" dirty="0">
                <a:latin typeface="Arial"/>
                <a:cs typeface="Arial"/>
              </a:rPr>
              <a:t> </a:t>
            </a:r>
            <a:r>
              <a:rPr lang="ru-RU" sz="2000" dirty="0"/>
              <a:t>Где контактировать с респондентом?</a:t>
            </a:r>
            <a:endParaRPr lang="ru-RU" dirty="0"/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800" b="1" spc="200" dirty="0">
                <a:cs typeface="Arial"/>
              </a:rPr>
              <a:t>WHEN?</a:t>
            </a:r>
            <a:r>
              <a:rPr lang="ru-RU" sz="2800" b="1" spc="95" dirty="0">
                <a:latin typeface="Arial"/>
                <a:cs typeface="Arial"/>
              </a:rPr>
              <a:t>  </a:t>
            </a:r>
            <a:r>
              <a:rPr lang="ru-RU" sz="2000" dirty="0"/>
              <a:t>Когда хотим получить эту информацию?</a:t>
            </a:r>
            <a:endParaRPr lang="ru-RU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887" y="577867"/>
            <a:ext cx="7911096" cy="12159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20"/>
              </a:spcBef>
            </a:pPr>
            <a:r>
              <a:rPr lang="ru-RU" dirty="0"/>
              <a:t>Определяем основные задачи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Фреймворк </a:t>
            </a:r>
            <a:r>
              <a:rPr lang="en-US" noProof="1"/>
              <a:t>WhoWhatWhy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411875" y="3152047"/>
            <a:ext cx="2261870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ru-RU" sz="2000" dirty="0"/>
              <a:t>Для онлайн-опросов — достаточно этих трех вопросов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Who What When: </a:t>
            </a:r>
            <a:r>
              <a:rPr lang="ru-RU" dirty="0"/>
              <a:t>Пример</a:t>
            </a:r>
            <a:endParaRPr lang="ru-RU" spc="345" dirty="0"/>
          </a:p>
        </p:txBody>
      </p:sp>
      <p:sp>
        <p:nvSpPr>
          <p:cNvPr id="5" name="object 5"/>
          <p:cNvSpPr txBox="1"/>
          <p:nvPr/>
        </p:nvSpPr>
        <p:spPr>
          <a:xfrm>
            <a:off x="804862" y="3731697"/>
            <a:ext cx="123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04" dirty="0">
                <a:latin typeface="Arial"/>
                <a:cs typeface="Arial"/>
              </a:rPr>
              <a:t>WHO?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9864" y="3858697"/>
            <a:ext cx="39471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жителей РФ в возрасте 20-25 лет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4862" y="4287322"/>
            <a:ext cx="6748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sz="2800" b="1" spc="60" dirty="0">
                <a:latin typeface="Arial"/>
                <a:cs typeface="Arial"/>
              </a:rPr>
              <a:t> </a:t>
            </a:r>
            <a:r>
              <a:rPr sz="2000" dirty="0"/>
              <a:t>отношение к здоровому питанию вне дома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4862" y="4839772"/>
            <a:ext cx="1186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0" dirty="0">
                <a:latin typeface="Arial"/>
                <a:cs typeface="Arial"/>
              </a:rPr>
              <a:t>WHY?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0201" y="4938636"/>
            <a:ext cx="89490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оценить потенциал открытия сети кафе здорового питания для молодежи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7D5C4-2056-73FC-7925-60757B9762B4}"/>
              </a:ext>
            </a:extLst>
          </p:cNvPr>
          <p:cNvSpPr txBox="1"/>
          <p:nvPr/>
        </p:nvSpPr>
        <p:spPr>
          <a:xfrm>
            <a:off x="838200" y="1792962"/>
            <a:ext cx="6096000" cy="1199496"/>
          </a:xfrm>
          <a:prstGeom prst="rect">
            <a:avLst/>
          </a:prstGeom>
          <a:noFill/>
          <a:ln w="15875">
            <a:solidFill>
              <a:srgbClr val="0034EC"/>
            </a:solidFill>
          </a:ln>
        </p:spPr>
        <p:txBody>
          <a:bodyPr wrap="square">
            <a:spAutoFit/>
          </a:bodyPr>
          <a:lstStyle/>
          <a:p>
            <a:pPr marL="12700" marR="5080">
              <a:spcBef>
                <a:spcPts val="50"/>
              </a:spcBef>
            </a:pPr>
            <a:r>
              <a:rPr lang="ru-RU"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45916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Выявляем основные блоки вопросов</a:t>
            </a:r>
            <a:endParaRPr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C0986927-3A94-C951-C119-6BC406CC3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808"/>
            <a:ext cx="9207137" cy="2066536"/>
          </a:xfrm>
        </p:spPr>
        <p:txBody>
          <a:bodyPr>
            <a:noAutofit/>
          </a:bodyPr>
          <a:lstStyle/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b="1" dirty="0"/>
              <a:t>Про что</a:t>
            </a:r>
            <a:r>
              <a:rPr lang="ru-RU" sz="2400" dirty="0"/>
              <a:t> именно хотим узнать?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dirty="0"/>
              <a:t>Какие </a:t>
            </a:r>
            <a:r>
              <a:rPr lang="ru-RU" sz="2400" b="1" dirty="0"/>
              <a:t>метрики</a:t>
            </a:r>
            <a:r>
              <a:rPr lang="ru-RU" sz="2400" dirty="0"/>
              <a:t> позволяют ответить нам на наш вопрос?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dirty="0"/>
              <a:t>Какие </a:t>
            </a:r>
            <a:r>
              <a:rPr lang="ru-RU" sz="2400" b="1" dirty="0"/>
              <a:t>вопросы</a:t>
            </a:r>
            <a:r>
              <a:rPr lang="ru-RU" sz="2400" dirty="0"/>
              <a:t> позволят определить нам портрет респондента?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dirty="0"/>
              <a:t>Какая </a:t>
            </a:r>
            <a:r>
              <a:rPr lang="ru-RU" sz="2400" b="1" dirty="0"/>
              <a:t>формулировка вопроса</a:t>
            </a:r>
            <a:r>
              <a:rPr lang="ru-RU" sz="2400" dirty="0"/>
              <a:t> подходит для наших целей?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0A4F5AB-9E5B-7BB4-3727-0AA7C0607890}"/>
              </a:ext>
            </a:extLst>
          </p:cNvPr>
          <p:cNvSpPr txBox="1">
            <a:spLocks/>
          </p:cNvSpPr>
          <p:nvPr/>
        </p:nvSpPr>
        <p:spPr>
          <a:xfrm>
            <a:off x="838200" y="3724764"/>
            <a:ext cx="6430108" cy="746305"/>
          </a:xfrm>
          <a:prstGeom prst="rect">
            <a:avLst/>
          </a:prstGeom>
        </p:spPr>
        <p:txBody>
          <a:bodyPr vert="horz" wrap="square" lIns="0" tIns="685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Типы вопросов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86F8257-6902-5E2D-8AA8-CDDAD317233D}"/>
              </a:ext>
            </a:extLst>
          </p:cNvPr>
          <p:cNvSpPr txBox="1"/>
          <p:nvPr/>
        </p:nvSpPr>
        <p:spPr>
          <a:xfrm>
            <a:off x="2027626" y="4547489"/>
            <a:ext cx="4331610" cy="72006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b="1" dirty="0">
                <a:solidFill>
                  <a:srgbClr val="0432FF"/>
                </a:solidFill>
              </a:rPr>
              <a:t>Открытые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000" dirty="0"/>
              <a:t>без указания вариантов ответа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7CD7693-515F-2B23-004B-2016203660FA}"/>
              </a:ext>
            </a:extLst>
          </p:cNvPr>
          <p:cNvSpPr txBox="1"/>
          <p:nvPr/>
        </p:nvSpPr>
        <p:spPr>
          <a:xfrm>
            <a:off x="2027626" y="5337104"/>
            <a:ext cx="524068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432FF"/>
                </a:solidFill>
              </a:rPr>
              <a:t>Закрытые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/>
              <a:t>с указанием конкретных вариантов ответа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87F3048-B1CC-F810-FB63-D07BCBDB1EC8}"/>
              </a:ext>
            </a:extLst>
          </p:cNvPr>
          <p:cNvSpPr txBox="1"/>
          <p:nvPr/>
        </p:nvSpPr>
        <p:spPr>
          <a:xfrm>
            <a:off x="891408" y="4474436"/>
            <a:ext cx="937260" cy="1554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35" dirty="0">
                <a:solidFill>
                  <a:srgbClr val="0034EC"/>
                </a:solidFill>
                <a:latin typeface="Arial"/>
                <a:cs typeface="Arial"/>
              </a:rPr>
              <a:t>#</a:t>
            </a:r>
            <a:r>
              <a:rPr lang="ru-RU" sz="4800" b="1" spc="35" dirty="0">
                <a:solidFill>
                  <a:srgbClr val="0034EC"/>
                </a:solidFill>
                <a:latin typeface="Arial"/>
                <a:cs typeface="Arial"/>
              </a:rPr>
              <a:t>1</a:t>
            </a:r>
          </a:p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545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3" name="Стрелка вниз 2">
            <a:extLst>
              <a:ext uri="{FF2B5EF4-FFF2-40B4-BE49-F238E27FC236}">
                <a16:creationId xmlns:a16="http://schemas.microsoft.com/office/drawing/2014/main" id="{50472277-3566-D62E-023F-B2638B261DE0}"/>
              </a:ext>
            </a:extLst>
          </p:cNvPr>
          <p:cNvSpPr/>
          <p:nvPr/>
        </p:nvSpPr>
        <p:spPr>
          <a:xfrm>
            <a:off x="10149840" y="1695447"/>
            <a:ext cx="940526" cy="19528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18" y="415181"/>
            <a:ext cx="6081491" cy="936541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18" y="1837511"/>
            <a:ext cx="10764328" cy="38840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Получаем новые инсайты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Количественные</a:t>
            </a:r>
            <a:r>
              <a:rPr lang="ru-RU" dirty="0"/>
              <a:t> — поведение людей и отношение их к чему-либо можно выразить с помощью чисел.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Цель: </a:t>
            </a:r>
            <a:r>
              <a:rPr lang="ru-RU" u="sng" dirty="0"/>
              <a:t>собрать статистику</a:t>
            </a:r>
            <a:r>
              <a:rPr lang="ru-RU" dirty="0"/>
              <a:t>, </a:t>
            </a:r>
            <a:r>
              <a:rPr lang="ru-RU" u="sng" dirty="0"/>
              <a:t>посчитать важные метрики</a:t>
            </a:r>
          </a:p>
          <a:p>
            <a:pPr>
              <a:lnSpc>
                <a:spcPct val="100000"/>
              </a:lnSpc>
            </a:pPr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  <p:pic>
        <p:nvPicPr>
          <p:cNvPr id="6146" name="Picture 2" descr="Качественные и количественные исследования — BRIF Research Group BLOG —  блог о маркетинговых исследованиях">
            <a:extLst>
              <a:ext uri="{FF2B5EF4-FFF2-40B4-BE49-F238E27FC236}">
                <a16:creationId xmlns:a16="http://schemas.microsoft.com/office/drawing/2014/main" id="{3DE231E3-866D-3CE5-98F8-E084E770A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1494" y="91180"/>
            <a:ext cx="3080506" cy="158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6045" y="341165"/>
            <a:ext cx="11163688" cy="684749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Про что стоит помнить при составлении опросов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5984" y="1266877"/>
            <a:ext cx="5641144" cy="53270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1. </a:t>
            </a:r>
            <a:r>
              <a:rPr lang="ru-RU" sz="2000" b="1" dirty="0">
                <a:cs typeface="Arial"/>
              </a:rPr>
              <a:t>Добавляйте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фильтрующие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вопросы: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Пол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Возраст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Опыт использования продукта Город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Род деятельности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и т.п.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2. </a:t>
            </a:r>
            <a:r>
              <a:rPr lang="ru-RU" sz="2000" b="1" dirty="0">
                <a:cs typeface="Arial"/>
              </a:rPr>
              <a:t>Минимизируйте кол-во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открытых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вопросов:</a:t>
            </a:r>
            <a:endParaRPr lang="ru-RU" b="1" dirty="0">
              <a:cs typeface="Arial"/>
            </a:endParaRP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Что вы думаете о нашей компании?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Какие магазины онлайн доставки вы знаете?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Когда вы заказывали в последний раз?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</a:t>
            </a:r>
            <a:r>
              <a:rPr lang="ru-RU" sz="2000" b="1" dirty="0">
                <a:cs typeface="Arial"/>
              </a:rPr>
              <a:t>Не забывайте в закрытых вопросах – вариант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другое</a:t>
            </a:r>
            <a:r>
              <a:rPr lang="en-US" sz="2000" b="1" dirty="0">
                <a:cs typeface="Arial"/>
              </a:rPr>
              <a:t>»:</a:t>
            </a:r>
            <a:endParaRPr lang="ru-RU" sz="2000" b="1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i="1" dirty="0">
                <a:cs typeface="Arial"/>
              </a:rPr>
              <a:t>Как вы узнали о нас?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увидел рекламу в соц.</a:t>
            </a:r>
            <a:r>
              <a:rPr lang="en-US" i="1" dirty="0">
                <a:cs typeface="Arial"/>
              </a:rPr>
              <a:t> </a:t>
            </a:r>
            <a:r>
              <a:rPr lang="ru-RU" i="1" dirty="0">
                <a:cs typeface="Arial"/>
              </a:rPr>
              <a:t>сетях;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посоветовали друзья;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другое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38A7730-1B84-135A-60A6-27745BC570DE}"/>
              </a:ext>
            </a:extLst>
          </p:cNvPr>
          <p:cNvSpPr txBox="1"/>
          <p:nvPr/>
        </p:nvSpPr>
        <p:spPr>
          <a:xfrm>
            <a:off x="6358596" y="1261591"/>
            <a:ext cx="5641145" cy="448006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</a:t>
            </a:r>
            <a:r>
              <a:rPr lang="ru-RU" sz="2000" dirty="0">
                <a:cs typeface="Arial"/>
              </a:rPr>
              <a:t>Если хотите узнать отношение к чему-то через анкету, </a:t>
            </a:r>
            <a:r>
              <a:rPr lang="ru-RU" sz="2000" b="1" dirty="0">
                <a:cs typeface="Arial"/>
              </a:rPr>
              <a:t>используйте вопросы согласия / не согласия с утверждениями</a:t>
            </a:r>
            <a:r>
              <a:rPr lang="ru-RU" sz="2000" dirty="0"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r>
              <a:rPr lang="en-US" i="1" dirty="0">
                <a:cs typeface="Arial"/>
              </a:rPr>
              <a:t>«</a:t>
            </a:r>
            <a:r>
              <a:rPr lang="ru-RU" i="1" dirty="0">
                <a:cs typeface="Arial"/>
              </a:rPr>
              <a:t>Оцените, насколько вы согласны со следующим утверждением (от 1 до 5):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i="1" dirty="0">
                <a:cs typeface="Arial"/>
              </a:rPr>
              <a:t>»</a:t>
            </a:r>
          </a:p>
          <a:p>
            <a:pPr marL="12700">
              <a:spcBef>
                <a:spcPts val="100"/>
              </a:spcBef>
            </a:pPr>
            <a:endParaRPr lang="en-US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5. </a:t>
            </a:r>
            <a:r>
              <a:rPr lang="ru-RU" sz="2000" b="1" dirty="0">
                <a:cs typeface="Arial"/>
              </a:rPr>
              <a:t>Придерживайтесь единой шкалы оценивания</a:t>
            </a:r>
            <a:br>
              <a:rPr lang="ru-RU" b="1" dirty="0">
                <a:cs typeface="Arial"/>
              </a:rPr>
            </a:br>
            <a:r>
              <a:rPr lang="ru-RU" dirty="0">
                <a:cs typeface="Arial"/>
              </a:rPr>
              <a:t>(от 1 до </a:t>
            </a:r>
            <a:r>
              <a:rPr lang="en-US" dirty="0">
                <a:cs typeface="Arial"/>
              </a:rPr>
              <a:t>5</a:t>
            </a:r>
            <a:r>
              <a:rPr lang="ru-RU" dirty="0">
                <a:cs typeface="Arial"/>
              </a:rPr>
              <a:t>, от 1 до </a:t>
            </a:r>
            <a:r>
              <a:rPr lang="en-US" dirty="0">
                <a:cs typeface="Arial"/>
              </a:rPr>
              <a:t>7 </a:t>
            </a:r>
            <a:r>
              <a:rPr lang="ru-RU" dirty="0">
                <a:cs typeface="Arial"/>
              </a:rPr>
              <a:t>и т.п.)</a:t>
            </a:r>
          </a:p>
          <a:p>
            <a:pPr marL="12700"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6. </a:t>
            </a:r>
            <a:r>
              <a:rPr lang="ru-RU" sz="2000" b="1" dirty="0">
                <a:cs typeface="Arial"/>
              </a:rPr>
              <a:t>Всегда объясняйте шкалу оценок</a:t>
            </a:r>
            <a:br>
              <a:rPr lang="en-US" b="1" dirty="0">
                <a:cs typeface="Arial"/>
              </a:rPr>
            </a:br>
            <a:r>
              <a:rPr lang="ru-RU" dirty="0">
                <a:cs typeface="Arial"/>
              </a:rPr>
              <a:t>(1 – плохо, 10 – хорошо)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cs typeface="Arial"/>
              </a:rPr>
              <a:t>«</a:t>
            </a:r>
            <a:r>
              <a:rPr lang="ru-RU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dirty="0">
                <a:cs typeface="Arial"/>
              </a:rPr>
              <a:t>»</a:t>
            </a:r>
            <a:endParaRPr lang="ru-RU" dirty="0">
              <a:cs typeface="Arial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86FECA0B-4B26-90B3-6D2E-23A895435BBF}"/>
              </a:ext>
            </a:extLst>
          </p:cNvPr>
          <p:cNvGrpSpPr/>
          <p:nvPr/>
        </p:nvGrpSpPr>
        <p:grpSpPr>
          <a:xfrm>
            <a:off x="7699245" y="5971532"/>
            <a:ext cx="2533015" cy="305435"/>
            <a:chOff x="2376696" y="5132327"/>
            <a:chExt cx="2533015" cy="30543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6F6A4C5-676B-23EA-F95C-A591B6FCBD4F}"/>
                </a:ext>
              </a:extLst>
            </p:cNvPr>
            <p:cNvSpPr/>
            <p:nvPr/>
          </p:nvSpPr>
          <p:spPr>
            <a:xfrm>
              <a:off x="2386221" y="5141852"/>
              <a:ext cx="1409700" cy="286385"/>
            </a:xfrm>
            <a:custGeom>
              <a:avLst/>
              <a:gdLst/>
              <a:ahLst/>
              <a:cxnLst/>
              <a:rect l="l" t="t" r="r" b="b"/>
              <a:pathLst>
                <a:path w="1409700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2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2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1409700" h="286385">
                  <a:moveTo>
                    <a:pt x="559804" y="47722"/>
                  </a:moveTo>
                  <a:lnTo>
                    <a:pt x="563555" y="29146"/>
                  </a:lnTo>
                  <a:lnTo>
                    <a:pt x="573782" y="13977"/>
                  </a:lnTo>
                  <a:lnTo>
                    <a:pt x="588951" y="3750"/>
                  </a:lnTo>
                  <a:lnTo>
                    <a:pt x="607526" y="0"/>
                  </a:lnTo>
                  <a:lnTo>
                    <a:pt x="798409" y="0"/>
                  </a:lnTo>
                  <a:lnTo>
                    <a:pt x="838114" y="21245"/>
                  </a:lnTo>
                  <a:lnTo>
                    <a:pt x="846131" y="47722"/>
                  </a:lnTo>
                  <a:lnTo>
                    <a:pt x="846131" y="238604"/>
                  </a:lnTo>
                  <a:lnTo>
                    <a:pt x="842381" y="257180"/>
                  </a:lnTo>
                  <a:lnTo>
                    <a:pt x="832154" y="272349"/>
                  </a:lnTo>
                  <a:lnTo>
                    <a:pt x="816985" y="282576"/>
                  </a:lnTo>
                  <a:lnTo>
                    <a:pt x="798409" y="286326"/>
                  </a:lnTo>
                  <a:lnTo>
                    <a:pt x="607526" y="286326"/>
                  </a:lnTo>
                  <a:lnTo>
                    <a:pt x="588951" y="282576"/>
                  </a:lnTo>
                  <a:lnTo>
                    <a:pt x="573782" y="272349"/>
                  </a:lnTo>
                  <a:lnTo>
                    <a:pt x="563555" y="257180"/>
                  </a:lnTo>
                  <a:lnTo>
                    <a:pt x="559804" y="238604"/>
                  </a:lnTo>
                  <a:lnTo>
                    <a:pt x="559804" y="47722"/>
                  </a:lnTo>
                  <a:close/>
                </a:path>
                <a:path w="1409700" h="286385">
                  <a:moveTo>
                    <a:pt x="1123361" y="47722"/>
                  </a:moveTo>
                  <a:lnTo>
                    <a:pt x="1127111" y="29146"/>
                  </a:lnTo>
                  <a:lnTo>
                    <a:pt x="1137339" y="13977"/>
                  </a:lnTo>
                  <a:lnTo>
                    <a:pt x="1152508" y="3750"/>
                  </a:lnTo>
                  <a:lnTo>
                    <a:pt x="1171083" y="0"/>
                  </a:lnTo>
                  <a:lnTo>
                    <a:pt x="1361966" y="0"/>
                  </a:lnTo>
                  <a:lnTo>
                    <a:pt x="1401671" y="21245"/>
                  </a:lnTo>
                  <a:lnTo>
                    <a:pt x="1409688" y="47722"/>
                  </a:lnTo>
                  <a:lnTo>
                    <a:pt x="1409688" y="238604"/>
                  </a:lnTo>
                  <a:lnTo>
                    <a:pt x="1405938" y="257180"/>
                  </a:lnTo>
                  <a:lnTo>
                    <a:pt x="1395711" y="272349"/>
                  </a:lnTo>
                  <a:lnTo>
                    <a:pt x="1380542" y="282576"/>
                  </a:lnTo>
                  <a:lnTo>
                    <a:pt x="1361966" y="286326"/>
                  </a:lnTo>
                  <a:lnTo>
                    <a:pt x="1171083" y="286326"/>
                  </a:lnTo>
                  <a:lnTo>
                    <a:pt x="1152508" y="282576"/>
                  </a:lnTo>
                  <a:lnTo>
                    <a:pt x="1137339" y="272349"/>
                  </a:lnTo>
                  <a:lnTo>
                    <a:pt x="1127111" y="257180"/>
                  </a:lnTo>
                  <a:lnTo>
                    <a:pt x="1123361" y="238604"/>
                  </a:lnTo>
                  <a:lnTo>
                    <a:pt x="112336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4D79053-3F7F-0A43-C0FE-69AA9DA7A741}"/>
                </a:ext>
              </a:extLst>
            </p:cNvPr>
            <p:cNvSpPr/>
            <p:nvPr/>
          </p:nvSpPr>
          <p:spPr>
            <a:xfrm>
              <a:off x="4061715" y="5141852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5" h="286385">
                  <a:moveTo>
                    <a:pt x="238604" y="286326"/>
                  </a:move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66819A9-FAEF-C873-453E-D70A6EAB92C6}"/>
                </a:ext>
              </a:extLst>
            </p:cNvPr>
            <p:cNvSpPr/>
            <p:nvPr/>
          </p:nvSpPr>
          <p:spPr>
            <a:xfrm>
              <a:off x="4061715" y="5141852"/>
              <a:ext cx="838835" cy="286385"/>
            </a:xfrm>
            <a:custGeom>
              <a:avLst/>
              <a:gdLst/>
              <a:ahLst/>
              <a:cxnLst/>
              <a:rect l="l" t="t" r="r" b="b"/>
              <a:pathLst>
                <a:path w="838835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838835" h="286385">
                  <a:moveTo>
                    <a:pt x="552131" y="47722"/>
                  </a:moveTo>
                  <a:lnTo>
                    <a:pt x="555882" y="29146"/>
                  </a:lnTo>
                  <a:lnTo>
                    <a:pt x="566109" y="13977"/>
                  </a:lnTo>
                  <a:lnTo>
                    <a:pt x="581278" y="3750"/>
                  </a:lnTo>
                  <a:lnTo>
                    <a:pt x="599854" y="0"/>
                  </a:lnTo>
                  <a:lnTo>
                    <a:pt x="790736" y="0"/>
                  </a:lnTo>
                  <a:lnTo>
                    <a:pt x="830441" y="21245"/>
                  </a:lnTo>
                  <a:lnTo>
                    <a:pt x="838458" y="47722"/>
                  </a:lnTo>
                  <a:lnTo>
                    <a:pt x="838458" y="238604"/>
                  </a:lnTo>
                  <a:lnTo>
                    <a:pt x="834708" y="257180"/>
                  </a:lnTo>
                  <a:lnTo>
                    <a:pt x="824481" y="272349"/>
                  </a:lnTo>
                  <a:lnTo>
                    <a:pt x="809312" y="282576"/>
                  </a:lnTo>
                  <a:lnTo>
                    <a:pt x="790736" y="286326"/>
                  </a:lnTo>
                  <a:lnTo>
                    <a:pt x="599854" y="286326"/>
                  </a:lnTo>
                  <a:lnTo>
                    <a:pt x="581278" y="282576"/>
                  </a:lnTo>
                  <a:lnTo>
                    <a:pt x="566109" y="272349"/>
                  </a:lnTo>
                  <a:lnTo>
                    <a:pt x="555882" y="257180"/>
                  </a:lnTo>
                  <a:lnTo>
                    <a:pt x="552131" y="238604"/>
                  </a:lnTo>
                  <a:lnTo>
                    <a:pt x="55213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8DD91298-D04E-FC34-DEC7-6F77EA3F0A97}"/>
              </a:ext>
            </a:extLst>
          </p:cNvPr>
          <p:cNvSpPr txBox="1"/>
          <p:nvPr/>
        </p:nvSpPr>
        <p:spPr>
          <a:xfrm>
            <a:off x="6420495" y="5929757"/>
            <a:ext cx="1207566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совершенно не согласен</a:t>
            </a: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E8B65E0-75EF-D618-C61C-0E17C78D19F4}"/>
              </a:ext>
            </a:extLst>
          </p:cNvPr>
          <p:cNvSpPr txBox="1"/>
          <p:nvPr/>
        </p:nvSpPr>
        <p:spPr>
          <a:xfrm>
            <a:off x="10539037" y="5941798"/>
            <a:ext cx="94932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абсолютно согласен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A2E6E88-6B54-B79E-D37B-CB391381CE26}"/>
              </a:ext>
            </a:extLst>
          </p:cNvPr>
          <p:cNvSpPr txBox="1"/>
          <p:nvPr/>
        </p:nvSpPr>
        <p:spPr>
          <a:xfrm>
            <a:off x="7802699" y="630420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34A03D7-FAF8-FDC7-7547-468F90D42DA0}"/>
              </a:ext>
            </a:extLst>
          </p:cNvPr>
          <p:cNvSpPr txBox="1"/>
          <p:nvPr/>
        </p:nvSpPr>
        <p:spPr>
          <a:xfrm>
            <a:off x="8344188" y="630420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2F4FC2D6-08CD-3A5D-C8DB-3A177F53D1EC}"/>
              </a:ext>
            </a:extLst>
          </p:cNvPr>
          <p:cNvSpPr txBox="1"/>
          <p:nvPr/>
        </p:nvSpPr>
        <p:spPr>
          <a:xfrm>
            <a:off x="8909018" y="630420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55241C8-27CE-4D93-3856-C803B253E41F}"/>
              </a:ext>
            </a:extLst>
          </p:cNvPr>
          <p:cNvSpPr txBox="1"/>
          <p:nvPr/>
        </p:nvSpPr>
        <p:spPr>
          <a:xfrm>
            <a:off x="9426291" y="630420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4B36A3F-62CC-F1D5-2BF3-09F14A2D3F55}"/>
              </a:ext>
            </a:extLst>
          </p:cNvPr>
          <p:cNvSpPr txBox="1"/>
          <p:nvPr/>
        </p:nvSpPr>
        <p:spPr>
          <a:xfrm>
            <a:off x="10012927" y="630420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2578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опроса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FDFD3683-BB27-0690-953C-904C5A40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8351"/>
            <a:ext cx="10515600" cy="3318611"/>
          </a:xfrm>
        </p:spPr>
        <p:txBody>
          <a:bodyPr>
            <a:noAutofit/>
          </a:bodyPr>
          <a:lstStyle/>
          <a:p>
            <a:pPr marL="435609" indent="-4235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SzPct val="118750"/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Пищевые привычки респондентов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Опыт посещения общепита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Знание и опыт посещения заведений здорового питания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Социально-демографический портрет респондента (возраст, доход, город)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2D10D-B5E7-7766-2C3A-79571AA69CD2}"/>
              </a:ext>
            </a:extLst>
          </p:cNvPr>
          <p:cNvSpPr txBox="1"/>
          <p:nvPr/>
        </p:nvSpPr>
        <p:spPr>
          <a:xfrm>
            <a:off x="838200" y="1546643"/>
            <a:ext cx="7795895" cy="1097627"/>
          </a:xfrm>
          <a:prstGeom prst="rect">
            <a:avLst/>
          </a:prstGeom>
          <a:ln w="12700">
            <a:solidFill>
              <a:srgbClr val="0034EC"/>
            </a:solidFill>
          </a:ln>
        </p:spPr>
        <p:txBody>
          <a:bodyPr vert="horz" wrap="square" lIns="180000" tIns="180000" rIns="180000" bIns="180000" rtlCol="0">
            <a:noAutofit/>
          </a:bodyPr>
          <a:lstStyle/>
          <a:p>
            <a:pPr marL="12700" marR="5080">
              <a:spcBef>
                <a:spcPts val="50"/>
              </a:spcBef>
            </a:pPr>
            <a:r>
              <a:rPr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440" y="701560"/>
            <a:ext cx="101813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5030" marR="5080" indent="-862965">
              <a:lnSpc>
                <a:spcPct val="100000"/>
              </a:lnSpc>
              <a:spcBef>
                <a:spcPts val="100"/>
              </a:spcBef>
              <a:tabLst>
                <a:tab pos="875030" algn="l"/>
              </a:tabLst>
            </a:pPr>
            <a:r>
              <a:rPr lang="ru-RU" spc="-37" dirty="0">
                <a:solidFill>
                  <a:srgbClr val="0034EC"/>
                </a:solidFill>
              </a:rPr>
              <a:t>#1 </a:t>
            </a:r>
            <a:r>
              <a:rPr lang="ru-RU" dirty="0"/>
              <a:t>Пищевые привычки</a:t>
            </a:r>
            <a:r>
              <a:rPr lang="en-US" dirty="0"/>
              <a:t> </a:t>
            </a:r>
            <a:r>
              <a:rPr lang="ru-RU" dirty="0"/>
              <a:t>респондентов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048583" y="1884085"/>
            <a:ext cx="769200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39738" algn="l"/>
              </a:tabLst>
            </a:pPr>
            <a:r>
              <a:rPr lang="ru-RU" sz="2000" dirty="0"/>
              <a:t>1.	Как часто Вы употребляете в пищу свежие овощи и фрукты?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5321" y="223548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432" y="2514494"/>
            <a:ext cx="9280806" cy="67069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31800" marR="5080" indent="-419734">
              <a:spcBef>
                <a:spcPts val="430"/>
              </a:spcBef>
              <a:tabLst>
                <a:tab pos="431800" algn="l"/>
              </a:tabLst>
            </a:pPr>
            <a:r>
              <a:rPr lang="ru-RU" sz="2000" dirty="0"/>
              <a:t>2.	Употребляете ли Вы в питании продукцию «фаст-фуд»</a:t>
            </a:r>
            <a:br>
              <a:rPr lang="ru-RU" sz="2000" dirty="0"/>
            </a:br>
            <a:r>
              <a:rPr lang="ru-RU" sz="2000" dirty="0"/>
              <a:t>(продукты «быстрого питания»: лапша, пицца, бургеры)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5321" y="3251117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810" y="3638183"/>
            <a:ext cx="912951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990" marR="5080" indent="-415925">
              <a:spcBef>
                <a:spcPts val="130"/>
              </a:spcBef>
              <a:tabLst>
                <a:tab pos="427990" algn="l"/>
              </a:tabLst>
            </a:pPr>
            <a:r>
              <a:rPr sz="2000" dirty="0"/>
              <a:t>3.	Как часто вы употребляете сахаросодержащие продукты в </a:t>
            </a:r>
            <a:r>
              <a:rPr sz="2000" dirty="0" err="1"/>
              <a:t>пищу</a:t>
            </a:r>
            <a:r>
              <a:rPr sz="2000" dirty="0"/>
              <a:t>?</a:t>
            </a:r>
            <a:br>
              <a:rPr lang="ru-RU" sz="2000" dirty="0"/>
            </a:br>
            <a:r>
              <a:rPr sz="2000" dirty="0"/>
              <a:t>(десерты, соки, газировки, шоколад, выпечка)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05321" y="429288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583" y="4670367"/>
            <a:ext cx="44154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2000" dirty="0"/>
              <a:t>4.	Сколько раз в день вы едите?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05321" y="503474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6327" y="5475450"/>
            <a:ext cx="40873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28625" algn="l"/>
              </a:tabLst>
            </a:pPr>
            <a:r>
              <a:rPr sz="2000" dirty="0"/>
              <a:t>5.	Где вы обычно питаетесь?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05321" y="5881106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3314" name="Picture 2" descr="Вредные пищевые привычки">
            <a:extLst>
              <a:ext uri="{FF2B5EF4-FFF2-40B4-BE49-F238E27FC236}">
                <a16:creationId xmlns:a16="http://schemas.microsoft.com/office/drawing/2014/main" id="{3D5119DE-9539-F865-96B2-A8D3B52E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6685" y="4378470"/>
            <a:ext cx="3406619" cy="250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0948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0753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310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6442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8573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6500" y="3885423"/>
            <a:ext cx="671195" cy="37927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200" dirty="0"/>
              <a:t>Совсем неважно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1215" y="3885423"/>
            <a:ext cx="490855" cy="37927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200" dirty="0"/>
              <a:t>Очень важно</a:t>
            </a:r>
            <a:endParaRPr sz="1200"/>
          </a:p>
        </p:txBody>
      </p:sp>
      <p:sp>
        <p:nvSpPr>
          <p:cNvPr id="9" name="object 9"/>
          <p:cNvSpPr txBox="1"/>
          <p:nvPr/>
        </p:nvSpPr>
        <p:spPr>
          <a:xfrm>
            <a:off x="3414877" y="4247835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6366" y="4247835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1195" y="4247835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469" y="4247835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5105" y="4247835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931" y="3997863"/>
            <a:ext cx="199578" cy="13845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9462" y="822749"/>
            <a:ext cx="918704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0" marR="30480" indent="-97155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lang="ru-RU" spc="592" dirty="0">
                <a:solidFill>
                  <a:srgbClr val="0034EC"/>
                </a:solidFill>
              </a:rPr>
              <a:t>#2 </a:t>
            </a:r>
            <a:r>
              <a:rPr lang="ru-RU" dirty="0"/>
              <a:t>Отношение к здоровому питанию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95863" y="2118133"/>
            <a:ext cx="5086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lang="ru-RU" sz="2000" dirty="0"/>
              <a:t>1. Как вы оцениваете свой рацион питания?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46313" y="2465423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8588" y="2843556"/>
            <a:ext cx="7942308" cy="93230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60000" marR="5080" indent="-360000">
              <a:spcBef>
                <a:spcPts val="70"/>
              </a:spcBef>
              <a:tabLst>
                <a:tab pos="537210" algn="l"/>
              </a:tabLst>
            </a:pPr>
            <a:r>
              <a:rPr lang="ru-RU" sz="2000" dirty="0"/>
              <a:t>2. Оцените важность соблюдения правил здорового питания для вас по шкале от 1  до 5,</a:t>
            </a:r>
            <a:br>
              <a:rPr lang="ru-RU" sz="2000" dirty="0"/>
            </a:br>
            <a:r>
              <a:rPr lang="ru-RU" sz="2000" dirty="0"/>
              <a:t>где 1  – совсем не важно, 5 – очень важно</a:t>
            </a:r>
          </a:p>
        </p:txBody>
      </p:sp>
      <p:sp>
        <p:nvSpPr>
          <p:cNvPr id="19" name="object 19"/>
          <p:cNvSpPr/>
          <p:nvPr/>
        </p:nvSpPr>
        <p:spPr>
          <a:xfrm>
            <a:off x="1506468" y="2828792"/>
            <a:ext cx="7733030" cy="0"/>
          </a:xfrm>
          <a:custGeom>
            <a:avLst/>
            <a:gdLst/>
            <a:ahLst/>
            <a:cxnLst/>
            <a:rect l="l" t="t" r="r" b="b"/>
            <a:pathLst>
              <a:path w="7733030">
                <a:moveTo>
                  <a:pt x="0" y="0"/>
                </a:moveTo>
                <a:lnTo>
                  <a:pt x="773256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338" name="Picture 2" descr="Здоровое питание: заблуждения и правила">
            <a:extLst>
              <a:ext uri="{FF2B5EF4-FFF2-40B4-BE49-F238E27FC236}">
                <a16:creationId xmlns:a16="http://schemas.microsoft.com/office/drawing/2014/main" id="{7866D5F1-D33E-DABE-2A31-08FDBEBFD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86631" y="3973178"/>
            <a:ext cx="3105369" cy="288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822751"/>
            <a:ext cx="88174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 marR="5080" indent="-1035685">
              <a:lnSpc>
                <a:spcPct val="100000"/>
              </a:lnSpc>
              <a:spcBef>
                <a:spcPts val="100"/>
              </a:spcBef>
              <a:tabLst>
                <a:tab pos="1047750" algn="l"/>
              </a:tabLst>
            </a:pPr>
            <a:r>
              <a:rPr lang="ru-RU" spc="592" dirty="0">
                <a:solidFill>
                  <a:srgbClr val="0034EC"/>
                </a:solidFill>
              </a:rPr>
              <a:t>#3 </a:t>
            </a:r>
            <a:r>
              <a:rPr lang="ru-RU" dirty="0"/>
              <a:t>Опыт посещения общепита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73995" y="1791666"/>
            <a:ext cx="8502672" cy="6726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79095" algn="l"/>
              </a:tabLst>
            </a:pPr>
            <a:r>
              <a:rPr sz="2000" dirty="0"/>
              <a:t>1.	Какие заведения общественного питания вы посещаете чаще всего?</a:t>
            </a:r>
          </a:p>
          <a:p>
            <a:pPr marL="379095">
              <a:lnSpc>
                <a:spcPct val="100000"/>
              </a:lnSpc>
              <a:spcBef>
                <a:spcPts val="36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5885" y="2494128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995" y="3037480"/>
            <a:ext cx="822028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463" algn="l"/>
              </a:tabLst>
            </a:pPr>
            <a:r>
              <a:rPr lang="ru-RU" sz="2000" dirty="0"/>
              <a:t>2.	Как часто вы посещаете заведения общественного питания?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5885" y="339320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7373" y="3920184"/>
            <a:ext cx="8638901" cy="767518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27990" algn="l"/>
              </a:tabLst>
            </a:pPr>
            <a:r>
              <a:rPr sz="2000" dirty="0"/>
              <a:t>3.	Что вы предпочитаете заказывать в местах общественного питания?</a:t>
            </a:r>
          </a:p>
          <a:p>
            <a:pPr marL="427990">
              <a:lnSpc>
                <a:spcPct val="100000"/>
              </a:lnSpc>
              <a:spcBef>
                <a:spcPts val="74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5885" y="466955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362" name="Picture 2" descr="Вкусно — и точка» показала новое оформление фасадов сети питания | Rusbase">
            <a:extLst>
              <a:ext uri="{FF2B5EF4-FFF2-40B4-BE49-F238E27FC236}">
                <a16:creationId xmlns:a16="http://schemas.microsoft.com/office/drawing/2014/main" id="{36BB35C1-1C5C-BFC5-0274-1D94AF8A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3343" y="4631635"/>
            <a:ext cx="3838657" cy="22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70051" y="2528145"/>
            <a:ext cx="7882452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Какие кафе здорового питания вы знаете? (укажите названия)</a:t>
            </a:r>
          </a:p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 часто вы посещаете кафе здорового питания?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93476" y="3424002"/>
            <a:ext cx="204152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8502" y="534412"/>
            <a:ext cx="9914996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400" spc="595" dirty="0">
                <a:solidFill>
                  <a:srgbClr val="0034EC"/>
                </a:solidFill>
                <a:latin typeface="+mj-lt"/>
                <a:cs typeface="Arial"/>
              </a:rPr>
              <a:t>#4</a:t>
            </a:r>
            <a:r>
              <a:rPr lang="en-US" spc="595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dirty="0"/>
              <a:t>Знание и опыт посещения</a:t>
            </a:r>
            <a:br>
              <a:rPr lang="en-US" dirty="0"/>
            </a:br>
            <a:r>
              <a:rPr lang="ru-RU" dirty="0"/>
              <a:t>кафе здорового питания</a:t>
            </a:r>
          </a:p>
        </p:txBody>
      </p:sp>
      <p:pic>
        <p:nvPicPr>
          <p:cNvPr id="16386" name="Picture 2" descr="Укроп»: кафе здорового питания на улице Марата">
            <a:extLst>
              <a:ext uri="{FF2B5EF4-FFF2-40B4-BE49-F238E27FC236}">
                <a16:creationId xmlns:a16="http://schemas.microsoft.com/office/drawing/2014/main" id="{10D09B28-8C14-2F8A-DD27-91C4E42F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00" y="3721100"/>
            <a:ext cx="46990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660289"/>
            <a:ext cx="943629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pc="415" dirty="0">
                <a:solidFill>
                  <a:srgbClr val="0034EC"/>
                </a:solidFill>
              </a:rPr>
              <a:t>#5 </a:t>
            </a:r>
            <a:r>
              <a:rPr lang="ru-RU" dirty="0"/>
              <a:t>Отношение к здоровому питанию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32120" y="1813618"/>
            <a:ext cx="6995911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Оцените следующие выражения от 1 до 5,</a:t>
            </a:r>
          </a:p>
          <a:p>
            <a:pPr marL="422909">
              <a:lnSpc>
                <a:spcPct val="100000"/>
              </a:lnSpc>
              <a:spcBef>
                <a:spcPts val="30"/>
              </a:spcBef>
            </a:pPr>
            <a:r>
              <a:rPr lang="ru-RU" dirty="0"/>
              <a:t>где 1 – абсолютно не согласен, 5 — полностью согласен:</a:t>
            </a:r>
            <a:endParaRPr lang="ru-RU" sz="2000" dirty="0"/>
          </a:p>
        </p:txBody>
      </p:sp>
      <p:sp>
        <p:nvSpPr>
          <p:cNvPr id="5" name="object 5"/>
          <p:cNvSpPr txBox="1"/>
          <p:nvPr/>
        </p:nvSpPr>
        <p:spPr>
          <a:xfrm>
            <a:off x="1527787" y="2611950"/>
            <a:ext cx="4541206" cy="1446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Питаться полезно – дорого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Чтобы полезно питаться – нужно тратить много времени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Мне не важно, насколько правильно я питаюсь</a:t>
            </a:r>
          </a:p>
        </p:txBody>
      </p:sp>
      <p:sp>
        <p:nvSpPr>
          <p:cNvPr id="6" name="object 6"/>
          <p:cNvSpPr/>
          <p:nvPr/>
        </p:nvSpPr>
        <p:spPr>
          <a:xfrm>
            <a:off x="7360532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20338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3895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6026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88159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8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70694" y="3095105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Абсолютно не согласен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90799" y="3095105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Полностью согласен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54462" y="345751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95951" y="345751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0781" y="345751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78055" y="345751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64690" y="345751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2120" y="4424639"/>
            <a:ext cx="448778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lang="ru-RU" sz="2000" dirty="0"/>
              <a:t>2.	Что для вас здоровое питание?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5D7D3-323D-20A9-5CDE-E5581FD5F09A}"/>
              </a:ext>
            </a:extLst>
          </p:cNvPr>
          <p:cNvSpPr txBox="1"/>
          <p:nvPr/>
        </p:nvSpPr>
        <p:spPr>
          <a:xfrm>
            <a:off x="1441965" y="4895645"/>
            <a:ext cx="6098344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домашняя еда</a:t>
            </a:r>
          </a:p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отсутствие фаст фуда</a:t>
            </a: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6847FD4D-8A68-D15C-D7DF-78933BA61BC1}"/>
              </a:ext>
            </a:extLst>
          </p:cNvPr>
          <p:cNvSpPr/>
          <p:nvPr/>
        </p:nvSpPr>
        <p:spPr>
          <a:xfrm>
            <a:off x="1479368" y="4917532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FA34D56D-E4D7-6662-ECB4-D849D15F06E5}"/>
              </a:ext>
            </a:extLst>
          </p:cNvPr>
          <p:cNvSpPr/>
          <p:nvPr/>
        </p:nvSpPr>
        <p:spPr>
          <a:xfrm>
            <a:off x="1477024" y="5252811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10" name="Picture 2" descr="ЗДОРОВОЕ ПИТАНИЕ">
            <a:extLst>
              <a:ext uri="{FF2B5EF4-FFF2-40B4-BE49-F238E27FC236}">
                <a16:creationId xmlns:a16="http://schemas.microsoft.com/office/drawing/2014/main" id="{185522CA-FD13-A176-CAE4-1BA156F4A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35689" y="4216781"/>
            <a:ext cx="3856311" cy="26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1" y="594165"/>
            <a:ext cx="106947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pc="727" dirty="0">
                <a:solidFill>
                  <a:srgbClr val="0034EC"/>
                </a:solidFill>
              </a:rPr>
              <a:t>#6 </a:t>
            </a:r>
            <a:r>
              <a:rPr lang="ru-RU" dirty="0"/>
              <a:t>Социально-демографический портрет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20433" y="1911038"/>
            <a:ext cx="596002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1.  Укажите, пожалуйста, ваш род деятельности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32598" y="2264011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32" y="2746274"/>
            <a:ext cx="28161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2.</a:t>
            </a:r>
            <a:r>
              <a:rPr lang="ru-RU" sz="2000" dirty="0"/>
              <a:t>  Сколько</a:t>
            </a:r>
            <a:r>
              <a:rPr sz="2000" dirty="0"/>
              <a:t> Вам лет?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3444" y="307998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0433" y="3568388"/>
            <a:ext cx="577509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3.  Укажите, пожалуйста, ваш семейный статус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3444" y="3917333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433" y="4397063"/>
            <a:ext cx="468603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4.  Укажите, пожалуйста, свой пол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53444" y="4742672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8434" name="Picture 2" descr="Социально-демографический портрет пожилого россиянина">
            <a:extLst>
              <a:ext uri="{FF2B5EF4-FFF2-40B4-BE49-F238E27FC236}">
                <a16:creationId xmlns:a16="http://schemas.microsoft.com/office/drawing/2014/main" id="{56E8F63F-57F0-BF70-FBC7-93077CF9A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8130" y="3230217"/>
            <a:ext cx="5173870" cy="3627783"/>
          </a:xfrm>
          <a:prstGeom prst="rect">
            <a:avLst/>
          </a:prstGeom>
          <a:noFill/>
          <a:ln w="15875">
            <a:solidFill>
              <a:srgbClr val="CEDAE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C041BB-1A5C-D868-CB9E-CCC350ED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</a:t>
            </a:r>
            <a:br>
              <a:rPr lang="ru-RU" dirty="0"/>
            </a:br>
            <a:r>
              <a:rPr lang="ru-RU" dirty="0"/>
              <a:t>провести продуктовое исследование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B5F3A3-8052-CB42-ED14-D99948671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98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5897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  <a:br>
              <a:rPr lang="ru-RU" dirty="0"/>
            </a:br>
            <a:r>
              <a:rPr lang="ru-RU" dirty="0"/>
              <a:t>Отношение к вещам / продуктам.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10" y="4281352"/>
            <a:ext cx="4584834" cy="2461203"/>
          </a:xfrm>
          <a:prstGeom prst="rect">
            <a:avLst/>
          </a:prstGeom>
        </p:spPr>
      </p:pic>
      <p:pic>
        <p:nvPicPr>
          <p:cNvPr id="2050" name="Picture 2" descr="Мемы с Олегом Тиньковым, санкции против Романа Абрамовича и неуловимый  Анатолий Чубайс: самые обсуждаемые миллиардеры года">
            <a:extLst>
              <a:ext uri="{FF2B5EF4-FFF2-40B4-BE49-F238E27FC236}">
                <a16:creationId xmlns:a16="http://schemas.microsoft.com/office/drawing/2014/main" id="{A7D38F2A-BBA7-D047-975D-EDB8F48B1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91303" y="0"/>
            <a:ext cx="3400697" cy="349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Поведение - Психологос">
            <a:extLst>
              <a:ext uri="{FF2B5EF4-FFF2-40B4-BE49-F238E27FC236}">
                <a16:creationId xmlns:a16="http://schemas.microsoft.com/office/drawing/2014/main" id="{E86FD48F-E5C8-839E-7839-6B7D77EC7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3" y="3839825"/>
            <a:ext cx="4406537" cy="301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6510</Words>
  <Application>Microsoft Macintosh PowerPoint</Application>
  <PresentationFormat>Широкоэкранный</PresentationFormat>
  <Paragraphs>717</Paragraphs>
  <Slides>88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88</vt:i4>
      </vt:variant>
    </vt:vector>
  </HeadingPairs>
  <TitlesOfParts>
    <vt:vector size="97" baseType="lpstr">
      <vt:lpstr>-apple-system</vt:lpstr>
      <vt:lpstr>Arial</vt:lpstr>
      <vt:lpstr>Arial</vt:lpstr>
      <vt:lpstr>Calibri</vt:lpstr>
      <vt:lpstr>Calibri Light</vt:lpstr>
      <vt:lpstr>Consolas</vt:lpstr>
      <vt:lpstr>u2000</vt:lpstr>
      <vt:lpstr>Wingdings</vt:lpstr>
      <vt:lpstr>Тема Office</vt:lpstr>
      <vt:lpstr>Product management III</vt:lpstr>
      <vt:lpstr>Презентация PowerPoint</vt:lpstr>
      <vt:lpstr>Презентация PowerPoint</vt:lpstr>
      <vt:lpstr>Как же тогда создать продукт, который будет востребованным?</vt:lpstr>
      <vt:lpstr>Продуктовые исследования</vt:lpstr>
      <vt:lpstr>Продуктовые исследования vs CustDev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Презентация PowerPoint</vt:lpstr>
      <vt:lpstr>Алгоритм продуктовых исследований:</vt:lpstr>
      <vt:lpstr>Методы качественных исследований</vt:lpstr>
      <vt:lpstr>Виды качественных исследований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Фокус-группы: Зачем применяются?</vt:lpstr>
      <vt:lpstr>Фокус-группы</vt:lpstr>
      <vt:lpstr>Фокус-группа vs Интервью</vt:lpstr>
      <vt:lpstr>Полевые исследования</vt:lpstr>
      <vt:lpstr>Полевые исследования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Смешанные исследования: Анализ пользовательских сессий</vt:lpstr>
      <vt:lpstr>Анализ пользовательских сессий: тепловая карта</vt:lpstr>
      <vt:lpstr>Смешанные исследования: Eye-tracking</vt:lpstr>
      <vt:lpstr>Методы количественных исследований</vt:lpstr>
      <vt:lpstr>Количественные исследования</vt:lpstr>
      <vt:lpstr>Количественные исследования: 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Финальные замечания про продуктовым исследованиям</vt:lpstr>
      <vt:lpstr>Ещё раз про виды продуктовых исследований</vt:lpstr>
      <vt:lpstr>Эффективность исследований</vt:lpstr>
      <vt:lpstr>Как внедрить результаты?</vt:lpstr>
      <vt:lpstr>Глубинные интервью</vt:lpstr>
      <vt:lpstr>Глубинные интервью</vt:lpstr>
      <vt:lpstr>Глубинные интервью</vt:lpstr>
      <vt:lpstr>Этапы проведения глубинного интервью</vt:lpstr>
      <vt:lpstr>Подготовка. Цели и задачи</vt:lpstr>
      <vt:lpstr>Подготовка. Гипотезы по сегментам</vt:lpstr>
      <vt:lpstr>Где искать респондентов?</vt:lpstr>
      <vt:lpstr>Как пригласить на интервью</vt:lpstr>
      <vt:lpstr>Таблица с респондентами</vt:lpstr>
      <vt:lpstr>Советы про глубинные интервью</vt:lpstr>
      <vt:lpstr>Подготовка. Список вопросов</vt:lpstr>
      <vt:lpstr>Сценарий интервью</vt:lpstr>
      <vt:lpstr>Разогрев</vt:lpstr>
      <vt:lpstr>Основная часть интервью</vt:lpstr>
      <vt:lpstr>Триггер – Потребность</vt:lpstr>
      <vt:lpstr>Поиск решения</vt:lpstr>
      <vt:lpstr>Изучение конкретного решения</vt:lpstr>
      <vt:lpstr>Покупка</vt:lpstr>
      <vt:lpstr>Пользовательский опыт</vt:lpstr>
      <vt:lpstr>Учесть в подготовке списка вопросов</vt:lpstr>
      <vt:lpstr>Основные ошибки /</vt:lpstr>
      <vt:lpstr>Расшифровка интервью</vt:lpstr>
      <vt:lpstr>Пример: таблица от SkyEng</vt:lpstr>
      <vt:lpstr>Анализ данных. Переводим в цифру Пример: Портрет фрилансеров с доходом 500$+:</vt:lpstr>
      <vt:lpstr>Построение CJM</vt:lpstr>
      <vt:lpstr>Как составить CJM</vt:lpstr>
      <vt:lpstr>Презентация PowerPoint</vt:lpstr>
      <vt:lpstr>Опросы</vt:lpstr>
      <vt:lpstr>Методы проведения опросов</vt:lpstr>
      <vt:lpstr>Мы не можем опросить всех</vt:lpstr>
      <vt:lpstr>Определяем основные задачи: Фреймворк WhoWhatWhy:</vt:lpstr>
      <vt:lpstr>Who What When: Пример</vt:lpstr>
      <vt:lpstr>Выявляем основные блоки вопросов</vt:lpstr>
      <vt:lpstr>Про что стоит помнить при составлении опросов</vt:lpstr>
      <vt:lpstr>Пример опроса</vt:lpstr>
      <vt:lpstr>#1 Пищевые привычки респондентов</vt:lpstr>
      <vt:lpstr>#2 Отношение к здоровому питанию</vt:lpstr>
      <vt:lpstr>#3 Опыт посещения общепита</vt:lpstr>
      <vt:lpstr>#4 Знание и опыт посещения кафе здорового питания</vt:lpstr>
      <vt:lpstr>#5 Отношение к здоровому питанию</vt:lpstr>
      <vt:lpstr>#6 Социально-демографический портрет</vt:lpstr>
      <vt:lpstr>Задание: провести продуктовое исследование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</dc:title>
  <dc:creator>Валерий Студенников</dc:creator>
  <cp:lastModifiedBy>Валерий Студенников</cp:lastModifiedBy>
  <cp:revision>18</cp:revision>
  <dcterms:created xsi:type="dcterms:W3CDTF">2024-02-08T16:52:05Z</dcterms:created>
  <dcterms:modified xsi:type="dcterms:W3CDTF">2024-08-26T14:20:09Z</dcterms:modified>
</cp:coreProperties>
</file>